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3" r:id="rId6"/>
    <p:sldId id="265" r:id="rId7"/>
    <p:sldId id="266" r:id="rId8"/>
    <p:sldId id="268" r:id="rId9"/>
    <p:sldId id="262" r:id="rId10"/>
    <p:sldId id="264" r:id="rId11"/>
    <p:sldId id="269" r:id="rId12"/>
    <p:sldId id="271" r:id="rId13"/>
    <p:sldId id="272" r:id="rId14"/>
    <p:sldId id="273" r:id="rId15"/>
    <p:sldId id="274" r:id="rId16"/>
    <p:sldId id="275" r:id="rId17"/>
    <p:sldId id="277" r:id="rId18"/>
    <p:sldId id="276" r:id="rId19"/>
    <p:sldId id="278" r:id="rId20"/>
    <p:sldId id="279" r:id="rId21"/>
    <p:sldId id="280" r:id="rId22"/>
    <p:sldId id="281" r:id="rId23"/>
    <p:sldId id="282" r:id="rId24"/>
    <p:sldId id="283" r:id="rId25"/>
    <p:sldId id="284" r:id="rId26"/>
    <p:sldId id="285" r:id="rId27"/>
    <p:sldId id="286" r:id="rId28"/>
    <p:sldId id="28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70" d="100"/>
          <a:sy n="70" d="100"/>
        </p:scale>
        <p:origin x="4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5" name="Footer Placeholder 4"/>
          <p:cNvSpPr>
            <a:spLocks noGrp="1"/>
          </p:cNvSpPr>
          <p:nvPr>
            <p:ph type="ftr" sz="quarter" idx="11"/>
          </p:nvPr>
        </p:nvSpPr>
        <p:spPr>
          <a:xfrm>
            <a:off x="2416500" y="329307"/>
            <a:ext cx="4973915" cy="309201"/>
          </a:xfrm>
        </p:spPr>
        <p:txBody>
          <a:bodyPr/>
          <a:lstStyle/>
          <a:p>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02B5525F-1988-4332-8C42-E68B3174E500}" type="slidenum">
              <a:rPr lang="en-IN" smtClean="0"/>
              <a:t>‹#›</a:t>
            </a:fld>
            <a:endParaRPr lang="en-IN"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6485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2B5525F-1988-4332-8C42-E68B3174E500}" type="slidenum">
              <a:rPr lang="en-IN" smtClean="0"/>
              <a:t>‹#›</a:t>
            </a:fld>
            <a:endParaRPr lang="en-IN"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551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2B5525F-1988-4332-8C42-E68B3174E500}" type="slidenum">
              <a:rPr lang="en-IN" smtClean="0"/>
              <a:t>‹#›</a:t>
            </a:fld>
            <a:endParaRPr lang="en-IN"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1305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2B5525F-1988-4332-8C42-E68B3174E500}" type="slidenum">
              <a:rPr lang="en-IN" smtClean="0"/>
              <a:t>‹#›</a:t>
            </a:fld>
            <a:endParaRPr lang="en-IN"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1223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2B5525F-1988-4332-8C42-E68B3174E500}" type="slidenum">
              <a:rPr lang="en-IN" smtClean="0"/>
              <a:t>‹#›</a:t>
            </a:fld>
            <a:endParaRPr lang="en-IN"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24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2B5525F-1988-4332-8C42-E68B3174E500}" type="slidenum">
              <a:rPr lang="en-IN" smtClean="0"/>
              <a:t>‹#›</a:t>
            </a:fld>
            <a:endParaRPr lang="en-IN"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109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2B5525F-1988-4332-8C42-E68B3174E500}" type="slidenum">
              <a:rPr lang="en-IN" smtClean="0"/>
              <a:t>‹#›</a:t>
            </a:fld>
            <a:endParaRPr lang="en-IN"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705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2B5525F-1988-4332-8C42-E68B3174E500}" type="slidenum">
              <a:rPr lang="en-IN" smtClean="0"/>
              <a:t>‹#›</a:t>
            </a:fld>
            <a:endParaRPr lang="en-IN"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49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2B5525F-1988-4332-8C42-E68B3174E500}" type="slidenum">
              <a:rPr lang="en-IN" smtClean="0"/>
              <a:t>‹#›</a:t>
            </a:fld>
            <a:endParaRPr lang="en-IN" dirty="0"/>
          </a:p>
        </p:txBody>
      </p:sp>
    </p:spTree>
    <p:extLst>
      <p:ext uri="{BB962C8B-B14F-4D97-AF65-F5344CB8AC3E}">
        <p14:creationId xmlns:p14="http://schemas.microsoft.com/office/powerpoint/2010/main" val="424521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0F8F4D-D638-406D-9636-15759F9C193C}" type="datetimeFigureOut">
              <a:rPr lang="en-IN" smtClean="0"/>
              <a:t>15-04-2025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2B5525F-1988-4332-8C42-E68B3174E500}" type="slidenum">
              <a:rPr lang="en-IN" smtClean="0"/>
              <a:t>‹#›</a:t>
            </a:fld>
            <a:endParaRPr lang="en-IN"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4756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40F8F4D-D638-406D-9636-15759F9C193C}" type="datetimeFigureOut">
              <a:rPr lang="en-IN" smtClean="0"/>
              <a:t>15-04-2025</a:t>
            </a:fld>
            <a:endParaRPr lang="en-IN" dirty="0"/>
          </a:p>
        </p:txBody>
      </p:sp>
      <p:sp>
        <p:nvSpPr>
          <p:cNvPr id="6" name="Footer Placeholder 5"/>
          <p:cNvSpPr>
            <a:spLocks noGrp="1"/>
          </p:cNvSpPr>
          <p:nvPr>
            <p:ph type="ftr" sz="quarter" idx="11"/>
          </p:nvPr>
        </p:nvSpPr>
        <p:spPr>
          <a:xfrm>
            <a:off x="1447382" y="318640"/>
            <a:ext cx="5541004" cy="320931"/>
          </a:xfrm>
        </p:spPr>
        <p:txBody>
          <a:bodyPr/>
          <a:lstStyle/>
          <a:p>
            <a:endParaRPr lang="en-IN" dirty="0"/>
          </a:p>
        </p:txBody>
      </p:sp>
      <p:sp>
        <p:nvSpPr>
          <p:cNvPr id="7" name="Slide Number Placeholder 6"/>
          <p:cNvSpPr>
            <a:spLocks noGrp="1"/>
          </p:cNvSpPr>
          <p:nvPr>
            <p:ph type="sldNum" sz="quarter" idx="12"/>
          </p:nvPr>
        </p:nvSpPr>
        <p:spPr/>
        <p:txBody>
          <a:bodyPr/>
          <a:lstStyle/>
          <a:p>
            <a:fld id="{02B5525F-1988-4332-8C42-E68B3174E500}" type="slidenum">
              <a:rPr lang="en-IN" smtClean="0"/>
              <a:t>‹#›</a:t>
            </a:fld>
            <a:endParaRPr lang="en-IN"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9101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40F8F4D-D638-406D-9636-15759F9C193C}" type="datetimeFigureOut">
              <a:rPr lang="en-IN" smtClean="0"/>
              <a:t>15-04-2025</a:t>
            </a:fld>
            <a:endParaRPr lang="en-IN"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2B5525F-1988-4332-8C42-E68B3174E500}" type="slidenum">
              <a:rPr lang="en-IN" smtClean="0"/>
              <a:t>‹#›</a:t>
            </a:fld>
            <a:endParaRPr lang="en-IN"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221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35F49-D76D-B6C2-9D7A-BAA92A4484DF}"/>
              </a:ext>
            </a:extLst>
          </p:cNvPr>
          <p:cNvSpPr txBox="1"/>
          <p:nvPr/>
        </p:nvSpPr>
        <p:spPr>
          <a:xfrm>
            <a:off x="4371213" y="137160"/>
            <a:ext cx="3449574"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BRIEF HISTORY</a:t>
            </a:r>
          </a:p>
        </p:txBody>
      </p:sp>
      <p:sp>
        <p:nvSpPr>
          <p:cNvPr id="3" name="TextBox 2">
            <a:extLst>
              <a:ext uri="{FF2B5EF4-FFF2-40B4-BE49-F238E27FC236}">
                <a16:creationId xmlns:a16="http://schemas.microsoft.com/office/drawing/2014/main" id="{6A7EB60E-BED8-5BE7-8035-D9E9AD7B6E70}"/>
              </a:ext>
            </a:extLst>
          </p:cNvPr>
          <p:cNvSpPr txBox="1"/>
          <p:nvPr/>
        </p:nvSpPr>
        <p:spPr>
          <a:xfrm>
            <a:off x="1117092" y="783491"/>
            <a:ext cx="9957816" cy="535531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A</a:t>
            </a:r>
            <a:r>
              <a:rPr lang="en-US" b="0" i="0" dirty="0">
                <a:effectLst/>
                <a:latin typeface="Calibri" panose="020F0502020204030204" pitchFamily="34" charset="0"/>
                <a:ea typeface="Calibri" panose="020F0502020204030204" pitchFamily="34" charset="0"/>
                <a:cs typeface="Calibri" panose="020F0502020204030204" pitchFamily="34" charset="0"/>
              </a:rPr>
              <a:t> computer understands and executes instructions represented in binary code, which consists of only 0s and 1s, also known as </a:t>
            </a:r>
            <a:r>
              <a:rPr lang="en-US" b="1" i="0" dirty="0">
                <a:effectLst/>
                <a:latin typeface="Calibri" panose="020F0502020204030204" pitchFamily="34" charset="0"/>
                <a:ea typeface="Calibri" panose="020F0502020204030204" pitchFamily="34" charset="0"/>
                <a:cs typeface="Calibri" panose="020F0502020204030204" pitchFamily="34" charset="0"/>
              </a:rPr>
              <a:t>machine language</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a:t>
            </a:r>
            <a:r>
              <a:rPr lang="en-US" b="0" i="0" dirty="0">
                <a:effectLst/>
                <a:latin typeface="Calibri" panose="020F0502020204030204" pitchFamily="34" charset="0"/>
                <a:ea typeface="Calibri" panose="020F0502020204030204" pitchFamily="34" charset="0"/>
                <a:cs typeface="Calibri" panose="020F0502020204030204" pitchFamily="34" charset="0"/>
              </a:rPr>
              <a:t>he first programming languages were, in fact, machine language, also known as 1GL (First-generation language - directly understood by the processor). </a:t>
            </a:r>
          </a:p>
          <a:p>
            <a:r>
              <a:rPr lang="en-US" b="0" i="0" dirty="0">
                <a:effectLst/>
                <a:latin typeface="Calibri" panose="020F0502020204030204" pitchFamily="34" charset="0"/>
                <a:ea typeface="Calibri" panose="020F0502020204030204" pitchFamily="34" charset="0"/>
                <a:cs typeface="Calibri" panose="020F0502020204030204" pitchFamily="34" charset="0"/>
              </a:rPr>
              <a:t>The earliest computers were programmed using machine language, which was very difficult to debug and not portable between different systems.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Thus, the </a:t>
            </a:r>
            <a:r>
              <a:rPr lang="en-US" b="1" dirty="0">
                <a:latin typeface="Calibri" panose="020F0502020204030204" pitchFamily="34" charset="0"/>
                <a:ea typeface="Calibri" panose="020F0502020204030204" pitchFamily="34" charset="0"/>
                <a:cs typeface="Calibri" panose="020F0502020204030204" pitchFamily="34" charset="0"/>
              </a:rPr>
              <a:t>assembly language</a:t>
            </a:r>
            <a:r>
              <a:rPr lang="en-US" dirty="0">
                <a:latin typeface="Calibri" panose="020F0502020204030204" pitchFamily="34" charset="0"/>
                <a:ea typeface="Calibri" panose="020F0502020204030204" pitchFamily="34" charset="0"/>
                <a:cs typeface="Calibri" panose="020F0502020204030204" pitchFamily="34" charset="0"/>
              </a:rPr>
              <a:t> was developed (which is a more human-readable way to write machine-level instructions), along with a language translator called the assembler, which converts assembly language into machine language. However, writing code in assembly language can be very tedious and time-consuming because the instructions are low-level and closely tied to the architecture of the hardware. It requires detailed management of memory, registers, and hardware-specific operations. It is platform-dependent. Code written for one type of processor cannot run on another without significant modification. This lack of portability makes it difficult to develop software that can run on different platforms.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To address the above mentioned drawbacks of assembly language </a:t>
            </a:r>
            <a:r>
              <a:rPr lang="en-US"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like complexity and lack of portability, </a:t>
            </a:r>
            <a:r>
              <a:rPr lang="en-US" dirty="0">
                <a:latin typeface="Calibri" panose="020F0502020204030204" pitchFamily="34" charset="0"/>
                <a:ea typeface="Calibri" panose="020F0502020204030204" pitchFamily="34" charset="0"/>
                <a:cs typeface="Calibri" panose="020F0502020204030204" pitchFamily="34" charset="0"/>
              </a:rPr>
              <a:t>programmers and developers often use </a:t>
            </a:r>
            <a:r>
              <a:rPr lang="en-US" b="1" dirty="0">
                <a:latin typeface="Calibri" panose="020F0502020204030204" pitchFamily="34" charset="0"/>
                <a:ea typeface="Calibri" panose="020F0502020204030204" pitchFamily="34" charset="0"/>
                <a:cs typeface="Calibri" panose="020F0502020204030204" pitchFamily="34" charset="0"/>
              </a:rPr>
              <a:t>high-level programming languages</a:t>
            </a:r>
            <a:r>
              <a:rPr lang="en-US"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(e.g., C, C++, Python), which offer abstraction, readability, and portability, while assembly language remains crucial for low-level tasks and performance-critical applications. </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418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6C3CD-83A2-A0BB-131A-726A42516F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1293E0-C7E5-9139-B12E-4DE3F5A508F5}"/>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IMPLEMENTATION OF LEXICAL ANALYZER</a:t>
            </a:r>
          </a:p>
        </p:txBody>
      </p:sp>
      <p:sp>
        <p:nvSpPr>
          <p:cNvPr id="3" name="TextBox 2">
            <a:extLst>
              <a:ext uri="{FF2B5EF4-FFF2-40B4-BE49-F238E27FC236}">
                <a16:creationId xmlns:a16="http://schemas.microsoft.com/office/drawing/2014/main" id="{CF60E85A-F056-6772-FA7F-48C23F37947C}"/>
              </a:ext>
            </a:extLst>
          </p:cNvPr>
          <p:cNvSpPr txBox="1"/>
          <p:nvPr/>
        </p:nvSpPr>
        <p:spPr>
          <a:xfrm>
            <a:off x="1117091" y="1582340"/>
            <a:ext cx="9957816"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Input to the lexical analyzer is a source program.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By using input buffering scheme it scans the source program.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Regular expressions are used to represent the input patterns.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input pattern is converted into NFA.</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NFA is converted into DFA which is further optimized to form minimalist DFA.</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minimized DFA are used to recognize the pattern and the character stream is broken into lexemes.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Each minimized DFA corresponds to a specific token pattern (regular expression) which identifies lexemes that match the regular expressions.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 lexical analysis tool (like Lex) constructs a state transition table for the corresponding finite automaton, and then generates code that includes this table, the logic for identifying tokens (evaluation phase), and a routine that uses these components to scan and tokenize the input source program.</a:t>
            </a:r>
          </a:p>
        </p:txBody>
      </p:sp>
    </p:spTree>
    <p:extLst>
      <p:ext uri="{BB962C8B-B14F-4D97-AF65-F5344CB8AC3E}">
        <p14:creationId xmlns:p14="http://schemas.microsoft.com/office/powerpoint/2010/main" val="196690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9207-FC03-8B01-AF53-63CA9F2992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3B5F7A-98AA-6CC0-E893-BEF4652200F6}"/>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ABOUT LEX</a:t>
            </a:r>
          </a:p>
        </p:txBody>
      </p:sp>
      <p:sp>
        <p:nvSpPr>
          <p:cNvPr id="3" name="TextBox 2">
            <a:extLst>
              <a:ext uri="{FF2B5EF4-FFF2-40B4-BE49-F238E27FC236}">
                <a16:creationId xmlns:a16="http://schemas.microsoft.com/office/drawing/2014/main" id="{1D9E4790-0CC0-4591-B624-AA0454A57827}"/>
              </a:ext>
            </a:extLst>
          </p:cNvPr>
          <p:cNvSpPr txBox="1"/>
          <p:nvPr/>
        </p:nvSpPr>
        <p:spPr>
          <a:xfrm>
            <a:off x="1117091" y="843677"/>
            <a:ext cx="9957816" cy="2585323"/>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Lexical analysis phase can be automated using a tool called LEX.</a:t>
            </a:r>
          </a:p>
          <a:p>
            <a:r>
              <a:rPr lang="en-US" dirty="0">
                <a:latin typeface="Calibri" panose="020F0502020204030204" pitchFamily="34" charset="0"/>
                <a:ea typeface="Calibri" panose="020F0502020204030204" pitchFamily="34" charset="0"/>
                <a:cs typeface="Calibri" panose="020F0502020204030204" pitchFamily="34" charset="0"/>
              </a:rPr>
              <a:t>LEX scans the source program in order to get the stream of tokens and these tokens can be related together so that various programming structure such as expression, block statements, control structures, procedures can be recognized.</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 LEX specification file (which stores the regular expressions for the tokens) is given to LEX compiler to produce a C program which is the lexical analyzer program.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This C program consists of the tabular representation of the transition diagrams constructed for the regular expressions.</a:t>
            </a:r>
          </a:p>
        </p:txBody>
      </p:sp>
      <p:pic>
        <p:nvPicPr>
          <p:cNvPr id="5" name="Picture 4">
            <a:extLst>
              <a:ext uri="{FF2B5EF4-FFF2-40B4-BE49-F238E27FC236}">
                <a16:creationId xmlns:a16="http://schemas.microsoft.com/office/drawing/2014/main" id="{53DFC3A8-257D-9D42-B9BD-CE9FA7BEDB72}"/>
              </a:ext>
            </a:extLst>
          </p:cNvPr>
          <p:cNvPicPr>
            <a:picLocks noChangeAspect="1"/>
          </p:cNvPicPr>
          <p:nvPr/>
        </p:nvPicPr>
        <p:blipFill>
          <a:blip r:embed="rId2"/>
          <a:stretch>
            <a:fillRect/>
          </a:stretch>
        </p:blipFill>
        <p:spPr>
          <a:xfrm>
            <a:off x="1207131" y="3538371"/>
            <a:ext cx="9777735" cy="1822276"/>
          </a:xfrm>
          <a:prstGeom prst="rect">
            <a:avLst/>
          </a:prstGeom>
        </p:spPr>
      </p:pic>
    </p:spTree>
    <p:extLst>
      <p:ext uri="{BB962C8B-B14F-4D97-AF65-F5344CB8AC3E}">
        <p14:creationId xmlns:p14="http://schemas.microsoft.com/office/powerpoint/2010/main" val="387809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2BCB-3F04-1EE6-9CDA-9F974BDAB0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6428DA-0528-B4E3-8624-29903619441E}"/>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SYNTAX ANALYSIS</a:t>
            </a:r>
          </a:p>
        </p:txBody>
      </p:sp>
      <p:sp>
        <p:nvSpPr>
          <p:cNvPr id="3" name="TextBox 2">
            <a:extLst>
              <a:ext uri="{FF2B5EF4-FFF2-40B4-BE49-F238E27FC236}">
                <a16:creationId xmlns:a16="http://schemas.microsoft.com/office/drawing/2014/main" id="{A921613D-4C2C-B5C8-614C-B0CA25E8F260}"/>
              </a:ext>
            </a:extLst>
          </p:cNvPr>
          <p:cNvSpPr txBox="1"/>
          <p:nvPr/>
        </p:nvSpPr>
        <p:spPr>
          <a:xfrm>
            <a:off x="1117091" y="1582340"/>
            <a:ext cx="9957816"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Formal grammar represents the specification of the programming language with the use of production rules.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syntax analyzer basically checks the syntax of the language.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 syntax analyzer takes the tokens from the lexical analyzer and groups them in such a way that some programming structure can be recognized.</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After grouping the tokens if at all any syntax cannot be recognized (derivation tree cannot be generated), then syntactic error will be generated.</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This syntax can be checked in the compiler by writing the specifications.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Specification tells the compiler how the syntax of the programming language should be.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YACC:</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Tool used in compiler construction to generate a parser from a specified grammar.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Takes the grammar of a language in the BNF form and produces C code for a parser.</a:t>
            </a:r>
          </a:p>
        </p:txBody>
      </p:sp>
    </p:spTree>
    <p:extLst>
      <p:ext uri="{BB962C8B-B14F-4D97-AF65-F5344CB8AC3E}">
        <p14:creationId xmlns:p14="http://schemas.microsoft.com/office/powerpoint/2010/main" val="35755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B1FD4-B574-196C-B30B-BCEC151E81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446215-3347-5581-ED34-9FDC2AA9A4E2}"/>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SYNTAX ANALYSIS</a:t>
            </a:r>
          </a:p>
        </p:txBody>
      </p:sp>
      <p:pic>
        <p:nvPicPr>
          <p:cNvPr id="5" name="Picture 4">
            <a:extLst>
              <a:ext uri="{FF2B5EF4-FFF2-40B4-BE49-F238E27FC236}">
                <a16:creationId xmlns:a16="http://schemas.microsoft.com/office/drawing/2014/main" id="{0DC6F58D-84AB-DA18-0AB6-9A42AF5180D9}"/>
              </a:ext>
            </a:extLst>
          </p:cNvPr>
          <p:cNvPicPr>
            <a:picLocks noChangeAspect="1"/>
          </p:cNvPicPr>
          <p:nvPr/>
        </p:nvPicPr>
        <p:blipFill>
          <a:blip r:embed="rId2"/>
          <a:stretch>
            <a:fillRect/>
          </a:stretch>
        </p:blipFill>
        <p:spPr>
          <a:xfrm>
            <a:off x="1025101" y="1128020"/>
            <a:ext cx="10141798" cy="4601960"/>
          </a:xfrm>
          <a:prstGeom prst="rect">
            <a:avLst/>
          </a:prstGeom>
        </p:spPr>
      </p:pic>
    </p:spTree>
    <p:extLst>
      <p:ext uri="{BB962C8B-B14F-4D97-AF65-F5344CB8AC3E}">
        <p14:creationId xmlns:p14="http://schemas.microsoft.com/office/powerpoint/2010/main" val="315141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084A9-EFE2-0BB9-AF3B-6ECC909C5C1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473FC4-3BB1-D4BA-80CC-455B43AFB38A}"/>
              </a:ext>
            </a:extLst>
          </p:cNvPr>
          <p:cNvPicPr>
            <a:picLocks noChangeAspect="1"/>
          </p:cNvPicPr>
          <p:nvPr/>
        </p:nvPicPr>
        <p:blipFill>
          <a:blip r:embed="rId2"/>
          <a:srcRect l="2288"/>
          <a:stretch/>
        </p:blipFill>
        <p:spPr>
          <a:xfrm>
            <a:off x="0" y="0"/>
            <a:ext cx="12192000" cy="6858000"/>
          </a:xfrm>
          <a:prstGeom prst="rect">
            <a:avLst/>
          </a:prstGeom>
        </p:spPr>
      </p:pic>
    </p:spTree>
    <p:extLst>
      <p:ext uri="{BB962C8B-B14F-4D97-AF65-F5344CB8AC3E}">
        <p14:creationId xmlns:p14="http://schemas.microsoft.com/office/powerpoint/2010/main" val="34446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2EBF8-DCFF-86CC-7C98-FBBEFF2EB6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82B3E2-D119-D93F-398A-9AA6E73982B2}"/>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PROBLEMS FOR DESIGNING TOP DOWN PARSER</a:t>
            </a:r>
          </a:p>
        </p:txBody>
      </p:sp>
      <p:sp>
        <p:nvSpPr>
          <p:cNvPr id="3" name="TextBox 2">
            <a:extLst>
              <a:ext uri="{FF2B5EF4-FFF2-40B4-BE49-F238E27FC236}">
                <a16:creationId xmlns:a16="http://schemas.microsoft.com/office/drawing/2014/main" id="{6DBB2B7C-D467-49AD-C447-130C89C33583}"/>
              </a:ext>
            </a:extLst>
          </p:cNvPr>
          <p:cNvSpPr txBox="1"/>
          <p:nvPr/>
        </p:nvSpPr>
        <p:spPr>
          <a:xfrm>
            <a:off x="1117091" y="751344"/>
            <a:ext cx="9957816" cy="535531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Non-Deterministic Grammar</a:t>
            </a:r>
            <a:r>
              <a:rPr lang="en-US" dirty="0">
                <a:latin typeface="Calibri" panose="020F0502020204030204" pitchFamily="34" charset="0"/>
                <a:ea typeface="Calibri" panose="020F0502020204030204" pitchFamily="34" charset="0"/>
                <a:cs typeface="Calibri" panose="020F0502020204030204" pitchFamily="34" charset="0"/>
              </a:rPr>
              <a:t> – The grammar with common prefix is known as non-deterministic grammar.</a:t>
            </a:r>
          </a:p>
          <a:p>
            <a:r>
              <a:rPr lang="en-US" dirty="0">
                <a:latin typeface="Calibri" panose="020F0502020204030204" pitchFamily="34" charset="0"/>
                <a:ea typeface="Calibri" panose="020F0502020204030204" pitchFamily="34" charset="0"/>
                <a:cs typeface="Calibri" panose="020F0502020204030204" pitchFamily="34" charset="0"/>
              </a:rPr>
              <a:t>Example: A </a:t>
            </a: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ab/ac</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The grammar with common prefixes requires a lot of back-tracking, which is time consuming. To avoid back-tracking, we need to remove the common prefixes, i.e., convert non deterministic to deterministic.</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Converting the above example, </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  </a:t>
            </a:r>
            <a:r>
              <a:rPr lang="en-US"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aD</a:t>
            </a: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  b/c</a:t>
            </a:r>
          </a:p>
          <a:p>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b="1" dirty="0">
                <a:latin typeface="Calibri" panose="020F0502020204030204" pitchFamily="34" charset="0"/>
                <a:ea typeface="Calibri" panose="020F0502020204030204" pitchFamily="34" charset="0"/>
                <a:cs typeface="Calibri" panose="020F0502020204030204" pitchFamily="34" charset="0"/>
              </a:rPr>
              <a:t>Recursive Production</a:t>
            </a:r>
            <a:r>
              <a:rPr lang="en-US" dirty="0">
                <a:latin typeface="Calibri" panose="020F0502020204030204" pitchFamily="34" charset="0"/>
                <a:ea typeface="Calibri" panose="020F0502020204030204" pitchFamily="34" charset="0"/>
                <a:cs typeface="Calibri" panose="020F0502020204030204" pitchFamily="34" charset="0"/>
              </a:rPr>
              <a:t> – Production having same variable both at left and right hand side of production is known as recursive production.</a:t>
            </a: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Example: S  </a:t>
            </a:r>
            <a:r>
              <a:rPr lang="en-US" dirty="0" err="1">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aSb</a:t>
            </a: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 top-down parsing approach, we use left derivation. Thus, left recursion becomes a problem in this case.</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So, we need to convert it into right recursion to solve this issue.</a:t>
            </a:r>
          </a:p>
          <a:p>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Ambiguous Grammar </a:t>
            </a: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ea typeface="Calibri" panose="020F0502020204030204" pitchFamily="34" charset="0"/>
                <a:cs typeface="Calibri" panose="020F0502020204030204" pitchFamily="34" charset="0"/>
              </a:rPr>
              <a:t>The CFG is said to be ambiguous if there are more than one derivation tree for any string. Sometimes the language is inherently ambiguous and we cannot write an unambiguous language for that. If there are both left and right recursion, then the grammar is surely ambiguous.</a:t>
            </a: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421670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89E9-9CE7-AAAE-FA86-1F8F821569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41B746-1237-AC78-2796-E61F964752C2}"/>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LL(1) PARSER</a:t>
            </a:r>
          </a:p>
        </p:txBody>
      </p:sp>
      <p:sp>
        <p:nvSpPr>
          <p:cNvPr id="3" name="TextBox 2">
            <a:extLst>
              <a:ext uri="{FF2B5EF4-FFF2-40B4-BE49-F238E27FC236}">
                <a16:creationId xmlns:a16="http://schemas.microsoft.com/office/drawing/2014/main" id="{3961102D-917B-CCCB-B5EA-E4B331793886}"/>
              </a:ext>
            </a:extLst>
          </p:cNvPr>
          <p:cNvSpPr txBox="1"/>
          <p:nvPr/>
        </p:nvSpPr>
        <p:spPr>
          <a:xfrm>
            <a:off x="1117091" y="751344"/>
            <a:ext cx="9957816" cy="480131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First L means left to right scanning</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Second L means Left Most Derivation</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1 means number of look ahead symbol</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To predict the required production, to extend the parse tree, LL(1) parser depends on current processing symbol. The current processing symbol is called as look ahead symbol.</a:t>
            </a:r>
          </a:p>
          <a:p>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LL(1) parser consists of three components: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Input Buffer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Parse Stack</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Parse Table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Input Buffer: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It is divided into finite number of cells and each cell is capable of holding only one input symbol.</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Input buffer contains only one input string at any point of time.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The tape header is always pointing to only one look ahead symbol and after parsing the current look ahead symbol, the header moves to next cell towards right side.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End of the string is recognized by $.</a:t>
            </a:r>
          </a:p>
        </p:txBody>
      </p:sp>
    </p:spTree>
    <p:extLst>
      <p:ext uri="{BB962C8B-B14F-4D97-AF65-F5344CB8AC3E}">
        <p14:creationId xmlns:p14="http://schemas.microsoft.com/office/powerpoint/2010/main" val="28639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7113-808D-E8AB-2C5D-88E9C41AB4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655FBF-2E71-0864-2E25-BC64694F950F}"/>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LL(1) PARSER</a:t>
            </a:r>
          </a:p>
        </p:txBody>
      </p:sp>
      <p:sp>
        <p:nvSpPr>
          <p:cNvPr id="3" name="TextBox 2">
            <a:extLst>
              <a:ext uri="{FF2B5EF4-FFF2-40B4-BE49-F238E27FC236}">
                <a16:creationId xmlns:a16="http://schemas.microsoft.com/office/drawing/2014/main" id="{DD734534-97BB-36AF-E8E2-89D75C6DC9C2}"/>
              </a:ext>
            </a:extLst>
          </p:cNvPr>
          <p:cNvSpPr txBox="1"/>
          <p:nvPr/>
        </p:nvSpPr>
        <p:spPr>
          <a:xfrm>
            <a:off x="1117091" y="751344"/>
            <a:ext cx="9957816" cy="4801314"/>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Parse Stack:</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It contains the grammar symbol, the grammar symbol is pushed into stack or popped from the stack based on occurrence of matching.</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If the top most symbol of the stack is matching with look ahead symbol, then the grammar symbol is popped out from the stack.</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If it is not matching, the grammar symbol is pushed into stack.</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Parse Table: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It is a 2 dimensional array of order m x n where m = number of non terminals and n = number of terminals + 1</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Parse table contains all the production which are used to make the parse tree for that input string</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For constructing the parse table, we must find first and follow of each non terminal and fill in the table</a:t>
            </a:r>
          </a:p>
          <a:p>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The parsing process is done and in the end if the stack becomes empty, the input string is accepted and parse tree can be formed.</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While constructing the parse table, if there are no multiple entries in a cell, it is LL(1) grammar.</a:t>
            </a:r>
          </a:p>
        </p:txBody>
      </p:sp>
    </p:spTree>
    <p:extLst>
      <p:ext uri="{BB962C8B-B14F-4D97-AF65-F5344CB8AC3E}">
        <p14:creationId xmlns:p14="http://schemas.microsoft.com/office/powerpoint/2010/main" val="4214111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EDEB-89F1-E691-43FE-0AC38A5631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4EC1C9-B90B-BB81-FCA7-E978B4A994F7}"/>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LL(1) PARSER</a:t>
            </a:r>
          </a:p>
        </p:txBody>
      </p:sp>
      <p:pic>
        <p:nvPicPr>
          <p:cNvPr id="5" name="Picture 4">
            <a:extLst>
              <a:ext uri="{FF2B5EF4-FFF2-40B4-BE49-F238E27FC236}">
                <a16:creationId xmlns:a16="http://schemas.microsoft.com/office/drawing/2014/main" id="{BD4AE35F-D991-1883-8FFB-D8EC0A7A4D92}"/>
              </a:ext>
            </a:extLst>
          </p:cNvPr>
          <p:cNvPicPr>
            <a:picLocks noChangeAspect="1"/>
          </p:cNvPicPr>
          <p:nvPr/>
        </p:nvPicPr>
        <p:blipFill>
          <a:blip r:embed="rId2"/>
          <a:stretch>
            <a:fillRect/>
          </a:stretch>
        </p:blipFill>
        <p:spPr>
          <a:xfrm>
            <a:off x="1717701" y="782902"/>
            <a:ext cx="8756595" cy="5292195"/>
          </a:xfrm>
          <a:prstGeom prst="rect">
            <a:avLst/>
          </a:prstGeom>
        </p:spPr>
      </p:pic>
    </p:spTree>
    <p:extLst>
      <p:ext uri="{BB962C8B-B14F-4D97-AF65-F5344CB8AC3E}">
        <p14:creationId xmlns:p14="http://schemas.microsoft.com/office/powerpoint/2010/main" val="2743178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A27EA-7A01-5566-F3FD-BD9C562555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9482EA-4386-ABCA-E863-F0A516D3F478}"/>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LL(1) PARSER - example</a:t>
            </a:r>
          </a:p>
        </p:txBody>
      </p:sp>
      <p:sp>
        <p:nvSpPr>
          <p:cNvPr id="3" name="TextBox 2">
            <a:extLst>
              <a:ext uri="{FF2B5EF4-FFF2-40B4-BE49-F238E27FC236}">
                <a16:creationId xmlns:a16="http://schemas.microsoft.com/office/drawing/2014/main" id="{B50FB244-6D32-EDF8-9EBA-A2B35307E156}"/>
              </a:ext>
            </a:extLst>
          </p:cNvPr>
          <p:cNvSpPr txBox="1"/>
          <p:nvPr/>
        </p:nvSpPr>
        <p:spPr>
          <a:xfrm>
            <a:off x="822960" y="786384"/>
            <a:ext cx="2093976" cy="2308324"/>
          </a:xfrm>
          <a:prstGeom prst="rect">
            <a:avLst/>
          </a:prstGeom>
          <a:noFill/>
        </p:spPr>
        <p:txBody>
          <a:bodyPr wrap="square" rtlCol="0">
            <a:spAutoFit/>
          </a:bodyPr>
          <a:lstStyle/>
          <a:p>
            <a:r>
              <a:rPr lang="en-IN" dirty="0"/>
              <a:t>CFG:</a:t>
            </a:r>
          </a:p>
          <a:p>
            <a:r>
              <a:rPr lang="en-IN" dirty="0"/>
              <a:t>1. S → ( S ) S</a:t>
            </a:r>
          </a:p>
          <a:p>
            <a:r>
              <a:rPr lang="en-IN" dirty="0"/>
              <a:t>2. S → </a:t>
            </a:r>
            <a:r>
              <a:rPr lang="el-GR" dirty="0"/>
              <a:t>ε</a:t>
            </a:r>
            <a:endParaRPr lang="en-IN" dirty="0"/>
          </a:p>
          <a:p>
            <a:endParaRPr lang="en-IN" dirty="0"/>
          </a:p>
          <a:p>
            <a:r>
              <a:rPr lang="en-IN" dirty="0"/>
              <a:t>First(S) = { '(', </a:t>
            </a:r>
            <a:r>
              <a:rPr lang="el-GR" dirty="0"/>
              <a:t>ε }</a:t>
            </a:r>
            <a:endParaRPr lang="en-IN" dirty="0"/>
          </a:p>
          <a:p>
            <a:r>
              <a:rPr lang="en-IN" dirty="0"/>
              <a:t>Follow(S) = { ')', $ }</a:t>
            </a:r>
          </a:p>
          <a:p>
            <a:endParaRPr lang="en-IN" dirty="0"/>
          </a:p>
          <a:p>
            <a:r>
              <a:rPr lang="en-IN" dirty="0"/>
              <a:t>Input string:  (()())$</a:t>
            </a:r>
          </a:p>
        </p:txBody>
      </p:sp>
      <p:pic>
        <p:nvPicPr>
          <p:cNvPr id="6" name="Picture 5">
            <a:extLst>
              <a:ext uri="{FF2B5EF4-FFF2-40B4-BE49-F238E27FC236}">
                <a16:creationId xmlns:a16="http://schemas.microsoft.com/office/drawing/2014/main" id="{C8F6063A-9DC4-34C5-12B9-BF9856509167}"/>
              </a:ext>
            </a:extLst>
          </p:cNvPr>
          <p:cNvPicPr>
            <a:picLocks noChangeAspect="1"/>
          </p:cNvPicPr>
          <p:nvPr/>
        </p:nvPicPr>
        <p:blipFill>
          <a:blip r:embed="rId2"/>
          <a:stretch>
            <a:fillRect/>
          </a:stretch>
        </p:blipFill>
        <p:spPr>
          <a:xfrm>
            <a:off x="3152919" y="1099201"/>
            <a:ext cx="8606265" cy="1128691"/>
          </a:xfrm>
          <a:prstGeom prst="rect">
            <a:avLst/>
          </a:prstGeom>
        </p:spPr>
      </p:pic>
      <p:pic>
        <p:nvPicPr>
          <p:cNvPr id="8" name="Picture 7">
            <a:extLst>
              <a:ext uri="{FF2B5EF4-FFF2-40B4-BE49-F238E27FC236}">
                <a16:creationId xmlns:a16="http://schemas.microsoft.com/office/drawing/2014/main" id="{E35AC900-2646-337C-799F-BF2E08495D1F}"/>
              </a:ext>
            </a:extLst>
          </p:cNvPr>
          <p:cNvPicPr>
            <a:picLocks noChangeAspect="1"/>
          </p:cNvPicPr>
          <p:nvPr/>
        </p:nvPicPr>
        <p:blipFill>
          <a:blip r:embed="rId3"/>
          <a:stretch>
            <a:fillRect/>
          </a:stretch>
        </p:blipFill>
        <p:spPr>
          <a:xfrm>
            <a:off x="363998" y="3087256"/>
            <a:ext cx="5732001" cy="3702215"/>
          </a:xfrm>
          <a:prstGeom prst="rect">
            <a:avLst/>
          </a:prstGeom>
        </p:spPr>
      </p:pic>
      <p:pic>
        <p:nvPicPr>
          <p:cNvPr id="10" name="Picture 9">
            <a:extLst>
              <a:ext uri="{FF2B5EF4-FFF2-40B4-BE49-F238E27FC236}">
                <a16:creationId xmlns:a16="http://schemas.microsoft.com/office/drawing/2014/main" id="{4AED12EF-6720-53C0-8535-9767070CF3B3}"/>
              </a:ext>
            </a:extLst>
          </p:cNvPr>
          <p:cNvPicPr>
            <a:picLocks noChangeAspect="1"/>
          </p:cNvPicPr>
          <p:nvPr/>
        </p:nvPicPr>
        <p:blipFill>
          <a:blip r:embed="rId4"/>
          <a:stretch>
            <a:fillRect/>
          </a:stretch>
        </p:blipFill>
        <p:spPr>
          <a:xfrm>
            <a:off x="6095999" y="3499949"/>
            <a:ext cx="6019581" cy="2876828"/>
          </a:xfrm>
          <a:prstGeom prst="rect">
            <a:avLst/>
          </a:prstGeom>
        </p:spPr>
      </p:pic>
    </p:spTree>
    <p:extLst>
      <p:ext uri="{BB962C8B-B14F-4D97-AF65-F5344CB8AC3E}">
        <p14:creationId xmlns:p14="http://schemas.microsoft.com/office/powerpoint/2010/main" val="192842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E9814-68DE-0FC2-27DF-3D4AD4079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05E80B-E475-21CC-2C4E-9EECFC9BE43C}"/>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EMERGENCE OF COMPILERS AND INTERPRETERS</a:t>
            </a:r>
          </a:p>
        </p:txBody>
      </p:sp>
      <p:sp>
        <p:nvSpPr>
          <p:cNvPr id="3" name="TextBox 2">
            <a:extLst>
              <a:ext uri="{FF2B5EF4-FFF2-40B4-BE49-F238E27FC236}">
                <a16:creationId xmlns:a16="http://schemas.microsoft.com/office/drawing/2014/main" id="{2583D7CF-29C2-ED1E-7EE5-DB1799CA195F}"/>
              </a:ext>
            </a:extLst>
          </p:cNvPr>
          <p:cNvSpPr txBox="1"/>
          <p:nvPr/>
        </p:nvSpPr>
        <p:spPr>
          <a:xfrm>
            <a:off x="1117091" y="1166842"/>
            <a:ext cx="9957816" cy="452431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With the emergence of high-level programming languages, there was a need for a language translator which can convert the high-level language to assembly language, which is then converted by an assembler to machine language.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language translator which can convert the high-level language to assembly language is basically the </a:t>
            </a:r>
            <a:r>
              <a:rPr lang="en-US" b="1" dirty="0">
                <a:latin typeface="Calibri" panose="020F0502020204030204" pitchFamily="34" charset="0"/>
                <a:ea typeface="Calibri" panose="020F0502020204030204" pitchFamily="34" charset="0"/>
                <a:cs typeface="Calibri" panose="020F0502020204030204" pitchFamily="34" charset="0"/>
              </a:rPr>
              <a:t>compiler</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On the other hand, there is another type of language translator which differs from the compiler in the sense that it directly executes high-level code line by line without generating intermediate assembly or machine code files. It reads one line (or statement) of high-level code, converts it directly into machine instructions in memory and executes the machine instructions immediately. This process is then repeated for the next lines of code until the whole program is executed. This type of language translator is known as the </a:t>
            </a:r>
            <a:r>
              <a:rPr lang="en-US" b="1" dirty="0">
                <a:latin typeface="Calibri" panose="020F0502020204030204" pitchFamily="34" charset="0"/>
                <a:ea typeface="Calibri" panose="020F0502020204030204" pitchFamily="34" charset="0"/>
                <a:cs typeface="Calibri" panose="020F0502020204030204" pitchFamily="34" charset="0"/>
              </a:rPr>
              <a:t>interpreter</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Now let’s talk in detail about these two primary types of language translators – compilers and interpreters.</a:t>
            </a:r>
          </a:p>
        </p:txBody>
      </p:sp>
    </p:spTree>
    <p:extLst>
      <p:ext uri="{BB962C8B-B14F-4D97-AF65-F5344CB8AC3E}">
        <p14:creationId xmlns:p14="http://schemas.microsoft.com/office/powerpoint/2010/main" val="3798173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514C-DAF8-7A1F-A5F3-432AC98982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3BD4C0-38E3-9A0E-3D61-C30AADA51672}"/>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LR(0) PARSER - example</a:t>
            </a:r>
          </a:p>
        </p:txBody>
      </p:sp>
      <p:sp>
        <p:nvSpPr>
          <p:cNvPr id="3" name="TextBox 2">
            <a:extLst>
              <a:ext uri="{FF2B5EF4-FFF2-40B4-BE49-F238E27FC236}">
                <a16:creationId xmlns:a16="http://schemas.microsoft.com/office/drawing/2014/main" id="{9273A3CE-6688-7908-652C-217C5E28F735}"/>
              </a:ext>
            </a:extLst>
          </p:cNvPr>
          <p:cNvSpPr txBox="1"/>
          <p:nvPr/>
        </p:nvSpPr>
        <p:spPr>
          <a:xfrm>
            <a:off x="363998" y="850392"/>
            <a:ext cx="3970258" cy="1754326"/>
          </a:xfrm>
          <a:prstGeom prst="rect">
            <a:avLst/>
          </a:prstGeom>
          <a:noFill/>
        </p:spPr>
        <p:txBody>
          <a:bodyPr wrap="square" rtlCol="0">
            <a:spAutoFit/>
          </a:bodyPr>
          <a:lstStyle/>
          <a:p>
            <a:r>
              <a:rPr lang="en-IN" dirty="0"/>
              <a:t>CFG:</a:t>
            </a:r>
          </a:p>
          <a:p>
            <a:r>
              <a:rPr lang="en-US" dirty="0"/>
              <a:t>0. S' → A        ← Augmented production</a:t>
            </a:r>
          </a:p>
          <a:p>
            <a:r>
              <a:rPr lang="en-US" dirty="0"/>
              <a:t>1. A  → </a:t>
            </a:r>
            <a:r>
              <a:rPr lang="en-US" dirty="0" err="1"/>
              <a:t>aA</a:t>
            </a:r>
            <a:endParaRPr lang="en-US" dirty="0"/>
          </a:p>
          <a:p>
            <a:r>
              <a:rPr lang="en-US" dirty="0"/>
              <a:t>2. A  → b</a:t>
            </a:r>
            <a:endParaRPr lang="en-IN" dirty="0"/>
          </a:p>
          <a:p>
            <a:endParaRPr lang="en-IN" dirty="0"/>
          </a:p>
          <a:p>
            <a:r>
              <a:rPr lang="en-IN" dirty="0"/>
              <a:t>Input string:  </a:t>
            </a:r>
            <a:r>
              <a:rPr lang="en-IN" dirty="0" err="1"/>
              <a:t>aab</a:t>
            </a:r>
            <a:r>
              <a:rPr lang="en-IN" dirty="0"/>
              <a:t>$</a:t>
            </a:r>
          </a:p>
        </p:txBody>
      </p:sp>
      <p:pic>
        <p:nvPicPr>
          <p:cNvPr id="5" name="Picture 4">
            <a:extLst>
              <a:ext uri="{FF2B5EF4-FFF2-40B4-BE49-F238E27FC236}">
                <a16:creationId xmlns:a16="http://schemas.microsoft.com/office/drawing/2014/main" id="{F4B4EDF8-FDE4-7F33-0156-68371CE06A56}"/>
              </a:ext>
            </a:extLst>
          </p:cNvPr>
          <p:cNvPicPr>
            <a:picLocks noChangeAspect="1"/>
          </p:cNvPicPr>
          <p:nvPr/>
        </p:nvPicPr>
        <p:blipFill>
          <a:blip r:embed="rId2"/>
          <a:stretch>
            <a:fillRect/>
          </a:stretch>
        </p:blipFill>
        <p:spPr>
          <a:xfrm>
            <a:off x="5535571" y="673410"/>
            <a:ext cx="4376525" cy="2755590"/>
          </a:xfrm>
          <a:prstGeom prst="rect">
            <a:avLst/>
          </a:prstGeom>
        </p:spPr>
      </p:pic>
      <p:pic>
        <p:nvPicPr>
          <p:cNvPr id="9" name="Picture 8">
            <a:extLst>
              <a:ext uri="{FF2B5EF4-FFF2-40B4-BE49-F238E27FC236}">
                <a16:creationId xmlns:a16="http://schemas.microsoft.com/office/drawing/2014/main" id="{179128B4-0024-1916-9D6B-EB4399852F16}"/>
              </a:ext>
            </a:extLst>
          </p:cNvPr>
          <p:cNvPicPr>
            <a:picLocks noChangeAspect="1"/>
          </p:cNvPicPr>
          <p:nvPr/>
        </p:nvPicPr>
        <p:blipFill>
          <a:blip r:embed="rId3"/>
          <a:stretch>
            <a:fillRect/>
          </a:stretch>
        </p:blipFill>
        <p:spPr>
          <a:xfrm>
            <a:off x="1438565" y="3633061"/>
            <a:ext cx="8674699" cy="3027879"/>
          </a:xfrm>
          <a:prstGeom prst="rect">
            <a:avLst/>
          </a:prstGeom>
        </p:spPr>
      </p:pic>
    </p:spTree>
    <p:extLst>
      <p:ext uri="{BB962C8B-B14F-4D97-AF65-F5344CB8AC3E}">
        <p14:creationId xmlns:p14="http://schemas.microsoft.com/office/powerpoint/2010/main" val="313267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ECF42-A266-768F-E851-4026DD8E0D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6314A0-4D97-9398-54BB-A4228DA85EE6}"/>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LR(0) PARSER - example</a:t>
            </a:r>
          </a:p>
        </p:txBody>
      </p:sp>
      <p:pic>
        <p:nvPicPr>
          <p:cNvPr id="6" name="Picture 5">
            <a:extLst>
              <a:ext uri="{FF2B5EF4-FFF2-40B4-BE49-F238E27FC236}">
                <a16:creationId xmlns:a16="http://schemas.microsoft.com/office/drawing/2014/main" id="{DD02F315-7DB4-94A6-EF66-2173984F695B}"/>
              </a:ext>
            </a:extLst>
          </p:cNvPr>
          <p:cNvPicPr>
            <a:picLocks noChangeAspect="1"/>
          </p:cNvPicPr>
          <p:nvPr/>
        </p:nvPicPr>
        <p:blipFill>
          <a:blip r:embed="rId2"/>
          <a:stretch>
            <a:fillRect/>
          </a:stretch>
        </p:blipFill>
        <p:spPr>
          <a:xfrm>
            <a:off x="1666256" y="646331"/>
            <a:ext cx="8859486" cy="6030167"/>
          </a:xfrm>
          <a:prstGeom prst="rect">
            <a:avLst/>
          </a:prstGeom>
        </p:spPr>
      </p:pic>
    </p:spTree>
    <p:extLst>
      <p:ext uri="{BB962C8B-B14F-4D97-AF65-F5344CB8AC3E}">
        <p14:creationId xmlns:p14="http://schemas.microsoft.com/office/powerpoint/2010/main" val="1065350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F394C-8490-389E-4440-70516A5A98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B2AAC0-E16F-F15B-8EFF-DBAF07A4FCF0}"/>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SEMANTIC ANALYSIS</a:t>
            </a:r>
          </a:p>
        </p:txBody>
      </p:sp>
      <p:sp>
        <p:nvSpPr>
          <p:cNvPr id="3" name="TextBox 2">
            <a:extLst>
              <a:ext uri="{FF2B5EF4-FFF2-40B4-BE49-F238E27FC236}">
                <a16:creationId xmlns:a16="http://schemas.microsoft.com/office/drawing/2014/main" id="{34A94F0D-AB85-C81D-8095-191E5E205951}"/>
              </a:ext>
            </a:extLst>
          </p:cNvPr>
          <p:cNvSpPr txBox="1"/>
          <p:nvPr/>
        </p:nvSpPr>
        <p:spPr>
          <a:xfrm>
            <a:off x="856487" y="646331"/>
            <a:ext cx="10479024" cy="923330"/>
          </a:xfrm>
          <a:prstGeom prst="rect">
            <a:avLst/>
          </a:prstGeom>
          <a:noFill/>
        </p:spPr>
        <p:txBody>
          <a:bodyPr wrap="square" rtlCol="0">
            <a:spAutoFit/>
          </a:bodyPr>
          <a:lstStyle/>
          <a:p>
            <a:pPr marL="285750" indent="-285750">
              <a:buFont typeface="Arial" panose="020B0604020202020204" pitchFamily="34" charset="0"/>
              <a:buChar char="•"/>
            </a:pPr>
            <a:r>
              <a:rPr lang="en-IN" dirty="0"/>
              <a:t>It performs type checking, scope resolution, validates semantic consistency, ensuring that the operations and expressions in the source code are according to the language’s rules and semantics.</a:t>
            </a:r>
          </a:p>
          <a:p>
            <a:pPr marL="285750" indent="-285750">
              <a:buFont typeface="Arial" panose="020B0604020202020204" pitchFamily="34" charset="0"/>
              <a:buChar char="•"/>
            </a:pPr>
            <a:r>
              <a:rPr lang="en-IN" dirty="0"/>
              <a:t>Grammar + Semantic Rules + Semantic Actions = Syntax Directed Translation (generalization of CFG)</a:t>
            </a:r>
          </a:p>
        </p:txBody>
      </p:sp>
      <p:pic>
        <p:nvPicPr>
          <p:cNvPr id="5" name="Picture 4">
            <a:extLst>
              <a:ext uri="{FF2B5EF4-FFF2-40B4-BE49-F238E27FC236}">
                <a16:creationId xmlns:a16="http://schemas.microsoft.com/office/drawing/2014/main" id="{4300A4B9-E2B4-4773-9B9B-F4B4A3E2B730}"/>
              </a:ext>
            </a:extLst>
          </p:cNvPr>
          <p:cNvPicPr>
            <a:picLocks noChangeAspect="1"/>
          </p:cNvPicPr>
          <p:nvPr/>
        </p:nvPicPr>
        <p:blipFill>
          <a:blip r:embed="rId2"/>
          <a:stretch>
            <a:fillRect/>
          </a:stretch>
        </p:blipFill>
        <p:spPr>
          <a:xfrm>
            <a:off x="6469821" y="2215992"/>
            <a:ext cx="5039428" cy="2819794"/>
          </a:xfrm>
          <a:prstGeom prst="rect">
            <a:avLst/>
          </a:prstGeom>
        </p:spPr>
      </p:pic>
      <p:sp>
        <p:nvSpPr>
          <p:cNvPr id="7" name="TextBox 6">
            <a:extLst>
              <a:ext uri="{FF2B5EF4-FFF2-40B4-BE49-F238E27FC236}">
                <a16:creationId xmlns:a16="http://schemas.microsoft.com/office/drawing/2014/main" id="{7DEB18F8-C9B8-5294-956F-53FB38AD9A7A}"/>
              </a:ext>
            </a:extLst>
          </p:cNvPr>
          <p:cNvSpPr txBox="1"/>
          <p:nvPr/>
        </p:nvSpPr>
        <p:spPr>
          <a:xfrm>
            <a:off x="682751" y="1917729"/>
            <a:ext cx="5571745" cy="3416320"/>
          </a:xfrm>
          <a:prstGeom prst="rect">
            <a:avLst/>
          </a:prstGeom>
          <a:noFill/>
        </p:spPr>
        <p:txBody>
          <a:bodyPr wrap="square" rtlCol="0">
            <a:spAutoFit/>
          </a:bodyPr>
          <a:lstStyle/>
          <a:p>
            <a:pPr marL="285750" indent="-285750">
              <a:buFont typeface="Arial" panose="020B0604020202020204" pitchFamily="34" charset="0"/>
              <a:buChar char="•"/>
            </a:pPr>
            <a:r>
              <a:rPr lang="en-IN" dirty="0"/>
              <a:t>Attributes attach relevant information like strings, numbers, types, memory locations, or code fragments to grammar symbols of a language which are used as labels for nodes in a parse tree.</a:t>
            </a:r>
          </a:p>
          <a:p>
            <a:pPr marL="285750" indent="-285750">
              <a:buFont typeface="Arial" panose="020B0604020202020204" pitchFamily="34" charset="0"/>
              <a:buChar char="•"/>
            </a:pPr>
            <a:r>
              <a:rPr lang="en-IN" dirty="0"/>
              <a:t>The value of each attribute at a parse tree node is determined by semantic rules associated with the production applied at that node, defining the context specific information for the language construct.</a:t>
            </a:r>
          </a:p>
          <a:p>
            <a:endParaRPr lang="en-IN" dirty="0"/>
          </a:p>
          <a:p>
            <a:r>
              <a:rPr lang="en-IN" dirty="0"/>
              <a:t>Classification:</a:t>
            </a:r>
          </a:p>
          <a:p>
            <a:pPr marL="285750" indent="-285750">
              <a:buFont typeface="Arial" panose="020B0604020202020204" pitchFamily="34" charset="0"/>
              <a:buChar char="•"/>
            </a:pPr>
            <a:r>
              <a:rPr lang="en-IN" dirty="0"/>
              <a:t>Synthesised attributes</a:t>
            </a:r>
          </a:p>
          <a:p>
            <a:pPr marL="285750" indent="-285750">
              <a:buFont typeface="Arial" panose="020B0604020202020204" pitchFamily="34" charset="0"/>
              <a:buChar char="•"/>
            </a:pPr>
            <a:r>
              <a:rPr lang="en-IN" dirty="0"/>
              <a:t>Inherited attributes</a:t>
            </a:r>
          </a:p>
        </p:txBody>
      </p:sp>
    </p:spTree>
    <p:extLst>
      <p:ext uri="{BB962C8B-B14F-4D97-AF65-F5344CB8AC3E}">
        <p14:creationId xmlns:p14="http://schemas.microsoft.com/office/powerpoint/2010/main" val="2727110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46AA7-B3A7-913B-6E29-D0BC14FEB4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91E7AA-6F75-77E2-69F1-1CA3B20A9928}"/>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INTERMEDIATE CODE GENERATION</a:t>
            </a:r>
          </a:p>
        </p:txBody>
      </p:sp>
      <p:sp>
        <p:nvSpPr>
          <p:cNvPr id="3" name="TextBox 2">
            <a:extLst>
              <a:ext uri="{FF2B5EF4-FFF2-40B4-BE49-F238E27FC236}">
                <a16:creationId xmlns:a16="http://schemas.microsoft.com/office/drawing/2014/main" id="{76962379-CCE4-7050-FED5-3B9B49DCB0F7}"/>
              </a:ext>
            </a:extLst>
          </p:cNvPr>
          <p:cNvSpPr txBox="1"/>
          <p:nvPr/>
        </p:nvSpPr>
        <p:spPr>
          <a:xfrm>
            <a:off x="856487" y="646331"/>
            <a:ext cx="10479024" cy="1477328"/>
          </a:xfrm>
          <a:prstGeom prst="rect">
            <a:avLst/>
          </a:prstGeom>
          <a:noFill/>
        </p:spPr>
        <p:txBody>
          <a:bodyPr wrap="square" rtlCol="0">
            <a:spAutoFit/>
          </a:bodyPr>
          <a:lstStyle/>
          <a:p>
            <a:r>
              <a:rPr lang="en-IN" dirty="0"/>
              <a:t>Intermediate code generation in compilers creates a </a:t>
            </a:r>
            <a:r>
              <a:rPr lang="en-IN" b="1" dirty="0"/>
              <a:t>machine-independent</a:t>
            </a:r>
            <a:r>
              <a:rPr lang="en-IN" dirty="0"/>
              <a:t>, low-level representation of source code, facilitating optimisation and making the compiler design more modular.</a:t>
            </a:r>
          </a:p>
          <a:p>
            <a:pPr marL="285750" indent="-285750">
              <a:buFont typeface="Arial" panose="020B0604020202020204" pitchFamily="34" charset="0"/>
              <a:buChar char="•"/>
            </a:pPr>
            <a:r>
              <a:rPr lang="en-IN" dirty="0"/>
              <a:t>Portability</a:t>
            </a:r>
          </a:p>
          <a:p>
            <a:pPr marL="285750" indent="-285750">
              <a:buFont typeface="Arial" panose="020B0604020202020204" pitchFamily="34" charset="0"/>
              <a:buChar char="•"/>
            </a:pPr>
            <a:r>
              <a:rPr lang="en-IN" dirty="0"/>
              <a:t>Optimisation opportunities</a:t>
            </a:r>
          </a:p>
          <a:p>
            <a:pPr marL="285750" indent="-285750">
              <a:buFont typeface="Arial" panose="020B0604020202020204" pitchFamily="34" charset="0"/>
              <a:buChar char="•"/>
            </a:pPr>
            <a:r>
              <a:rPr lang="en-IN" dirty="0"/>
              <a:t>Ease of compiler construction</a:t>
            </a:r>
          </a:p>
        </p:txBody>
      </p:sp>
      <p:pic>
        <p:nvPicPr>
          <p:cNvPr id="6" name="Picture 5">
            <a:extLst>
              <a:ext uri="{FF2B5EF4-FFF2-40B4-BE49-F238E27FC236}">
                <a16:creationId xmlns:a16="http://schemas.microsoft.com/office/drawing/2014/main" id="{3342709C-0B1F-BFED-C2DF-F9769FECBA87}"/>
              </a:ext>
            </a:extLst>
          </p:cNvPr>
          <p:cNvPicPr>
            <a:picLocks noChangeAspect="1"/>
          </p:cNvPicPr>
          <p:nvPr/>
        </p:nvPicPr>
        <p:blipFill>
          <a:blip r:embed="rId2"/>
          <a:stretch>
            <a:fillRect/>
          </a:stretch>
        </p:blipFill>
        <p:spPr>
          <a:xfrm>
            <a:off x="1967483" y="2207868"/>
            <a:ext cx="8257032" cy="4168290"/>
          </a:xfrm>
          <a:prstGeom prst="rect">
            <a:avLst/>
          </a:prstGeom>
        </p:spPr>
      </p:pic>
    </p:spTree>
    <p:extLst>
      <p:ext uri="{BB962C8B-B14F-4D97-AF65-F5344CB8AC3E}">
        <p14:creationId xmlns:p14="http://schemas.microsoft.com/office/powerpoint/2010/main" val="2742031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99CBB-E2B0-650C-DEC7-F48E032A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11483A-343E-1277-88AF-3B842791DEBF}"/>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THREE ADDRESS CODE</a:t>
            </a:r>
          </a:p>
        </p:txBody>
      </p:sp>
      <p:sp>
        <p:nvSpPr>
          <p:cNvPr id="3" name="TextBox 2">
            <a:extLst>
              <a:ext uri="{FF2B5EF4-FFF2-40B4-BE49-F238E27FC236}">
                <a16:creationId xmlns:a16="http://schemas.microsoft.com/office/drawing/2014/main" id="{D5846475-0896-E4E4-F4AB-148E644017DA}"/>
              </a:ext>
            </a:extLst>
          </p:cNvPr>
          <p:cNvSpPr txBox="1"/>
          <p:nvPr/>
        </p:nvSpPr>
        <p:spPr>
          <a:xfrm>
            <a:off x="856487" y="646331"/>
            <a:ext cx="3304033" cy="2585323"/>
          </a:xfrm>
          <a:prstGeom prst="rect">
            <a:avLst/>
          </a:prstGeom>
          <a:noFill/>
        </p:spPr>
        <p:txBody>
          <a:bodyPr wrap="square" rtlCol="0">
            <a:spAutoFit/>
          </a:bodyPr>
          <a:lstStyle/>
          <a:p>
            <a:pPr algn="just"/>
            <a:r>
              <a:rPr lang="en-IN" dirty="0"/>
              <a:t>Three-address code is a type of intermediate code where each instruction can have at most 3 operands and one operator. It simplifies complex operations into a sequence of simple statements supporting various operators for arithmetic, logic or Boolean operations.</a:t>
            </a:r>
          </a:p>
        </p:txBody>
      </p:sp>
      <p:pic>
        <p:nvPicPr>
          <p:cNvPr id="5" name="Picture 4">
            <a:extLst>
              <a:ext uri="{FF2B5EF4-FFF2-40B4-BE49-F238E27FC236}">
                <a16:creationId xmlns:a16="http://schemas.microsoft.com/office/drawing/2014/main" id="{8D55574A-670C-9BD0-D4A9-38F9362264B5}"/>
              </a:ext>
            </a:extLst>
          </p:cNvPr>
          <p:cNvPicPr>
            <a:picLocks noChangeAspect="1"/>
          </p:cNvPicPr>
          <p:nvPr/>
        </p:nvPicPr>
        <p:blipFill>
          <a:blip r:embed="rId2"/>
          <a:stretch>
            <a:fillRect/>
          </a:stretch>
        </p:blipFill>
        <p:spPr>
          <a:xfrm>
            <a:off x="856487" y="3231654"/>
            <a:ext cx="2923293" cy="3414775"/>
          </a:xfrm>
          <a:prstGeom prst="rect">
            <a:avLst/>
          </a:prstGeom>
        </p:spPr>
      </p:pic>
      <p:pic>
        <p:nvPicPr>
          <p:cNvPr id="8" name="Picture 7">
            <a:extLst>
              <a:ext uri="{FF2B5EF4-FFF2-40B4-BE49-F238E27FC236}">
                <a16:creationId xmlns:a16="http://schemas.microsoft.com/office/drawing/2014/main" id="{4FF2B2CA-528F-CDA9-8257-DCFBAE7141E9}"/>
              </a:ext>
            </a:extLst>
          </p:cNvPr>
          <p:cNvPicPr>
            <a:picLocks noChangeAspect="1"/>
          </p:cNvPicPr>
          <p:nvPr/>
        </p:nvPicPr>
        <p:blipFill>
          <a:blip r:embed="rId3"/>
          <a:stretch>
            <a:fillRect/>
          </a:stretch>
        </p:blipFill>
        <p:spPr>
          <a:xfrm>
            <a:off x="6095999" y="646331"/>
            <a:ext cx="3287328" cy="3153455"/>
          </a:xfrm>
          <a:prstGeom prst="rect">
            <a:avLst/>
          </a:prstGeom>
        </p:spPr>
      </p:pic>
      <p:pic>
        <p:nvPicPr>
          <p:cNvPr id="10" name="Picture 9">
            <a:extLst>
              <a:ext uri="{FF2B5EF4-FFF2-40B4-BE49-F238E27FC236}">
                <a16:creationId xmlns:a16="http://schemas.microsoft.com/office/drawing/2014/main" id="{56370F50-90A8-B9DF-4CCD-7E1029B06564}"/>
              </a:ext>
            </a:extLst>
          </p:cNvPr>
          <p:cNvPicPr>
            <a:picLocks noChangeAspect="1"/>
          </p:cNvPicPr>
          <p:nvPr/>
        </p:nvPicPr>
        <p:blipFill>
          <a:blip r:embed="rId4"/>
          <a:stretch>
            <a:fillRect/>
          </a:stretch>
        </p:blipFill>
        <p:spPr>
          <a:xfrm>
            <a:off x="4576921" y="3888079"/>
            <a:ext cx="6325483" cy="2915057"/>
          </a:xfrm>
          <a:prstGeom prst="rect">
            <a:avLst/>
          </a:prstGeom>
        </p:spPr>
      </p:pic>
    </p:spTree>
    <p:extLst>
      <p:ext uri="{BB962C8B-B14F-4D97-AF65-F5344CB8AC3E}">
        <p14:creationId xmlns:p14="http://schemas.microsoft.com/office/powerpoint/2010/main" val="290597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F3FB-AD21-FE3A-77F1-6D4D1BCA0D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54D8E2A-4C22-18BF-19CA-02884B694D9C}"/>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SYMBOL TABLE</a:t>
            </a:r>
          </a:p>
        </p:txBody>
      </p:sp>
      <p:sp>
        <p:nvSpPr>
          <p:cNvPr id="3" name="TextBox 2">
            <a:extLst>
              <a:ext uri="{FF2B5EF4-FFF2-40B4-BE49-F238E27FC236}">
                <a16:creationId xmlns:a16="http://schemas.microsoft.com/office/drawing/2014/main" id="{0880FC15-0818-CC73-13FB-C262275B598B}"/>
              </a:ext>
            </a:extLst>
          </p:cNvPr>
          <p:cNvSpPr txBox="1"/>
          <p:nvPr/>
        </p:nvSpPr>
        <p:spPr>
          <a:xfrm>
            <a:off x="717802" y="646331"/>
            <a:ext cx="10756393" cy="2862322"/>
          </a:xfrm>
          <a:prstGeom prst="rect">
            <a:avLst/>
          </a:prstGeom>
          <a:noFill/>
        </p:spPr>
        <p:txBody>
          <a:bodyPr wrap="square" rtlCol="0">
            <a:spAutoFit/>
          </a:bodyPr>
          <a:lstStyle/>
          <a:p>
            <a:pPr marL="285750" indent="-285750" algn="just">
              <a:buFont typeface="Arial" panose="020B0604020202020204" pitchFamily="34" charset="0"/>
              <a:buChar char="•"/>
            </a:pPr>
            <a:r>
              <a:rPr lang="en-IN" dirty="0"/>
              <a:t>The symbol table is a data structure used by a compiler to store information about the source program’s variables, functions, constants, user-defined types and other identifiers.</a:t>
            </a:r>
          </a:p>
          <a:p>
            <a:pPr marL="285750" indent="-285750" algn="just">
              <a:buFont typeface="Arial" panose="020B0604020202020204" pitchFamily="34" charset="0"/>
              <a:buChar char="•"/>
            </a:pPr>
            <a:r>
              <a:rPr lang="en-IN" dirty="0"/>
              <a:t>It helps the compiler track the scope, life and attributes (like value, type, size of each identifier). It is essential for semantic analysis, type checking and code generation.</a:t>
            </a:r>
          </a:p>
          <a:p>
            <a:pPr marL="285750" indent="-285750" algn="just">
              <a:buFont typeface="Arial" panose="020B0604020202020204" pitchFamily="34" charset="0"/>
              <a:buChar char="•"/>
            </a:pPr>
            <a:r>
              <a:rPr lang="en-IN" dirty="0"/>
              <a:t>A symbol table should possess these essential functions: Lookup, Insert, Access, Modify, Delete</a:t>
            </a:r>
          </a:p>
          <a:p>
            <a:pPr algn="just"/>
            <a:r>
              <a:rPr lang="en-IN" dirty="0"/>
              <a:t>Different data structures used to implement symbol table:</a:t>
            </a:r>
          </a:p>
          <a:p>
            <a:pPr marL="285750" indent="-285750" algn="just">
              <a:buFont typeface="Arial" panose="020B0604020202020204" pitchFamily="34" charset="0"/>
              <a:buChar char="•"/>
            </a:pPr>
            <a:r>
              <a:rPr lang="en-IN" dirty="0"/>
              <a:t>Unordered list</a:t>
            </a:r>
          </a:p>
          <a:p>
            <a:pPr marL="285750" indent="-285750" algn="just">
              <a:buFont typeface="Arial" panose="020B0604020202020204" pitchFamily="34" charset="0"/>
              <a:buChar char="•"/>
            </a:pPr>
            <a:r>
              <a:rPr lang="en-IN" dirty="0"/>
              <a:t>Ordered list</a:t>
            </a:r>
          </a:p>
          <a:p>
            <a:pPr marL="285750" indent="-285750" algn="just">
              <a:buFont typeface="Arial" panose="020B0604020202020204" pitchFamily="34" charset="0"/>
              <a:buChar char="•"/>
            </a:pPr>
            <a:r>
              <a:rPr lang="en-IN" dirty="0"/>
              <a:t>Search Tree</a:t>
            </a:r>
          </a:p>
          <a:p>
            <a:pPr marL="285750" indent="-285750" algn="just">
              <a:buFont typeface="Arial" panose="020B0604020202020204" pitchFamily="34" charset="0"/>
              <a:buChar char="•"/>
            </a:pPr>
            <a:r>
              <a:rPr lang="en-IN" dirty="0"/>
              <a:t>Hash Tables</a:t>
            </a:r>
          </a:p>
        </p:txBody>
      </p:sp>
      <p:pic>
        <p:nvPicPr>
          <p:cNvPr id="6" name="Picture 5">
            <a:extLst>
              <a:ext uri="{FF2B5EF4-FFF2-40B4-BE49-F238E27FC236}">
                <a16:creationId xmlns:a16="http://schemas.microsoft.com/office/drawing/2014/main" id="{C35D7C1F-9A17-A3B2-1AB8-80CB8D4DC3E6}"/>
              </a:ext>
            </a:extLst>
          </p:cNvPr>
          <p:cNvPicPr>
            <a:picLocks noChangeAspect="1"/>
          </p:cNvPicPr>
          <p:nvPr/>
        </p:nvPicPr>
        <p:blipFill>
          <a:blip r:embed="rId2"/>
          <a:stretch>
            <a:fillRect/>
          </a:stretch>
        </p:blipFill>
        <p:spPr>
          <a:xfrm>
            <a:off x="3608379" y="2553427"/>
            <a:ext cx="7948112" cy="3526404"/>
          </a:xfrm>
          <a:prstGeom prst="rect">
            <a:avLst/>
          </a:prstGeom>
        </p:spPr>
      </p:pic>
    </p:spTree>
    <p:extLst>
      <p:ext uri="{BB962C8B-B14F-4D97-AF65-F5344CB8AC3E}">
        <p14:creationId xmlns:p14="http://schemas.microsoft.com/office/powerpoint/2010/main" val="478254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0D0A0-5EBE-62C5-A571-B71CA3059F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6F3C61-A145-131B-37E6-6D3D12497395}"/>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CODE GENERATION</a:t>
            </a:r>
          </a:p>
        </p:txBody>
      </p:sp>
      <p:sp>
        <p:nvSpPr>
          <p:cNvPr id="3" name="TextBox 2">
            <a:extLst>
              <a:ext uri="{FF2B5EF4-FFF2-40B4-BE49-F238E27FC236}">
                <a16:creationId xmlns:a16="http://schemas.microsoft.com/office/drawing/2014/main" id="{0D2E8200-B95C-5B3D-1EE9-CDB5137D76FB}"/>
              </a:ext>
            </a:extLst>
          </p:cNvPr>
          <p:cNvSpPr txBox="1"/>
          <p:nvPr/>
        </p:nvSpPr>
        <p:spPr>
          <a:xfrm>
            <a:off x="717802" y="646331"/>
            <a:ext cx="10756393" cy="923330"/>
          </a:xfrm>
          <a:prstGeom prst="rect">
            <a:avLst/>
          </a:prstGeom>
          <a:noFill/>
        </p:spPr>
        <p:txBody>
          <a:bodyPr wrap="square" rtlCol="0">
            <a:spAutoFit/>
          </a:bodyPr>
          <a:lstStyle/>
          <a:p>
            <a:pPr algn="just"/>
            <a:r>
              <a:rPr lang="en-IN" dirty="0"/>
              <a:t>Code generation is the process of converting the intermediate code representation of source code into a target code which is also optimised.</a:t>
            </a:r>
          </a:p>
          <a:p>
            <a:pPr algn="just"/>
            <a:r>
              <a:rPr lang="en-IN" dirty="0"/>
              <a:t>It involves translating the syntax and semantics of the high-level-language into assembly level code.</a:t>
            </a:r>
          </a:p>
        </p:txBody>
      </p:sp>
      <p:pic>
        <p:nvPicPr>
          <p:cNvPr id="5" name="Picture 4">
            <a:extLst>
              <a:ext uri="{FF2B5EF4-FFF2-40B4-BE49-F238E27FC236}">
                <a16:creationId xmlns:a16="http://schemas.microsoft.com/office/drawing/2014/main" id="{4EBB3D39-6AF2-4F7D-AB6C-237DE6EDA5F2}"/>
              </a:ext>
            </a:extLst>
          </p:cNvPr>
          <p:cNvPicPr>
            <a:picLocks noChangeAspect="1"/>
          </p:cNvPicPr>
          <p:nvPr/>
        </p:nvPicPr>
        <p:blipFill>
          <a:blip r:embed="rId2"/>
          <a:stretch>
            <a:fillRect/>
          </a:stretch>
        </p:blipFill>
        <p:spPr>
          <a:xfrm>
            <a:off x="2379723" y="2494817"/>
            <a:ext cx="7432550" cy="1868366"/>
          </a:xfrm>
          <a:prstGeom prst="rect">
            <a:avLst/>
          </a:prstGeom>
        </p:spPr>
      </p:pic>
    </p:spTree>
    <p:extLst>
      <p:ext uri="{BB962C8B-B14F-4D97-AF65-F5344CB8AC3E}">
        <p14:creationId xmlns:p14="http://schemas.microsoft.com/office/powerpoint/2010/main" val="2385085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744E-F37E-0AA3-7683-87323B2F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040E2F-2534-5E4F-FD16-7975CBB8517F}"/>
              </a:ext>
            </a:extLst>
          </p:cNvPr>
          <p:cNvSpPr txBox="1"/>
          <p:nvPr/>
        </p:nvSpPr>
        <p:spPr>
          <a:xfrm>
            <a:off x="1117091" y="0"/>
            <a:ext cx="9957816"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CODE OPTIMISATION</a:t>
            </a:r>
          </a:p>
        </p:txBody>
      </p:sp>
      <p:sp>
        <p:nvSpPr>
          <p:cNvPr id="3" name="TextBox 2">
            <a:extLst>
              <a:ext uri="{FF2B5EF4-FFF2-40B4-BE49-F238E27FC236}">
                <a16:creationId xmlns:a16="http://schemas.microsoft.com/office/drawing/2014/main" id="{DEFF59AC-E2B8-AFA4-2A3B-581A06ECEF44}"/>
              </a:ext>
            </a:extLst>
          </p:cNvPr>
          <p:cNvSpPr txBox="1"/>
          <p:nvPr/>
        </p:nvSpPr>
        <p:spPr>
          <a:xfrm>
            <a:off x="717802" y="646331"/>
            <a:ext cx="10756393" cy="4247317"/>
          </a:xfrm>
          <a:prstGeom prst="rect">
            <a:avLst/>
          </a:prstGeom>
          <a:noFill/>
        </p:spPr>
        <p:txBody>
          <a:bodyPr wrap="square" rtlCol="0">
            <a:spAutoFit/>
          </a:bodyPr>
          <a:lstStyle/>
          <a:p>
            <a:pPr algn="just"/>
            <a:r>
              <a:rPr lang="en-IN" dirty="0"/>
              <a:t>Loop Optimisation:</a:t>
            </a:r>
          </a:p>
          <a:p>
            <a:pPr marL="285750" indent="-285750" algn="just">
              <a:buFont typeface="Arial" panose="020B0604020202020204" pitchFamily="34" charset="0"/>
              <a:buChar char="•"/>
            </a:pPr>
            <a:r>
              <a:rPr lang="en-IN" dirty="0"/>
              <a:t>To apply loop optimisation, we must first detect loops.</a:t>
            </a:r>
          </a:p>
          <a:p>
            <a:pPr marL="285750" indent="-285750" algn="just">
              <a:buFont typeface="Arial" panose="020B0604020202020204" pitchFamily="34" charset="0"/>
              <a:buChar char="•"/>
            </a:pPr>
            <a:r>
              <a:rPr lang="en-IN" dirty="0"/>
              <a:t>For detecting loops use control flow analysis using program flow graph</a:t>
            </a:r>
          </a:p>
          <a:p>
            <a:pPr marL="285750" indent="-285750" algn="just">
              <a:buFont typeface="Arial" panose="020B0604020202020204" pitchFamily="34" charset="0"/>
              <a:buChar char="•"/>
            </a:pPr>
            <a:r>
              <a:rPr lang="en-IN" dirty="0"/>
              <a:t>To find PFG, find basic blocks</a:t>
            </a:r>
          </a:p>
          <a:p>
            <a:pPr marL="285750" indent="-285750" algn="just">
              <a:buFont typeface="Arial" panose="020B0604020202020204" pitchFamily="34" charset="0"/>
              <a:buChar char="•"/>
            </a:pPr>
            <a:r>
              <a:rPr lang="en-IN" dirty="0"/>
              <a:t>A basic block is a sequence of 3 address statements where control enters at the beginning and leaves only at the end without any jumps or halts</a:t>
            </a:r>
          </a:p>
          <a:p>
            <a:pPr marL="285750" indent="-285750" algn="just">
              <a:buFont typeface="Arial" panose="020B0604020202020204" pitchFamily="34" charset="0"/>
              <a:buChar char="•"/>
            </a:pPr>
            <a:endParaRPr lang="en-IN" dirty="0"/>
          </a:p>
          <a:p>
            <a:pPr algn="just"/>
            <a:r>
              <a:rPr lang="en-IN" dirty="0"/>
              <a:t>Loop Jamming:</a:t>
            </a:r>
          </a:p>
          <a:p>
            <a:pPr algn="just"/>
            <a:r>
              <a:rPr lang="en-IN" dirty="0"/>
              <a:t>Combining the bodies of two loops whenever they share the same index and the same number of variables</a:t>
            </a:r>
          </a:p>
          <a:p>
            <a:pPr algn="just"/>
            <a:endParaRPr lang="en-IN" dirty="0"/>
          </a:p>
          <a:p>
            <a:pPr algn="just"/>
            <a:r>
              <a:rPr lang="en-IN" dirty="0"/>
              <a:t>Loop Unrolling:</a:t>
            </a:r>
          </a:p>
          <a:p>
            <a:pPr algn="just"/>
            <a:r>
              <a:rPr lang="en-IN" dirty="0"/>
              <a:t>Getting the same output with less number of iteration is called loop unrolling</a:t>
            </a:r>
          </a:p>
          <a:p>
            <a:pPr algn="just"/>
            <a:endParaRPr lang="en-IN" dirty="0"/>
          </a:p>
          <a:p>
            <a:pPr algn="just"/>
            <a:r>
              <a:rPr lang="en-IN" dirty="0"/>
              <a:t>Loop Invariant code motion:</a:t>
            </a:r>
          </a:p>
          <a:p>
            <a:pPr algn="just"/>
            <a:r>
              <a:rPr lang="en-IN" dirty="0"/>
              <a:t>Moving the loop independent statements out of the loop</a:t>
            </a:r>
          </a:p>
        </p:txBody>
      </p:sp>
    </p:spTree>
    <p:extLst>
      <p:ext uri="{BB962C8B-B14F-4D97-AF65-F5344CB8AC3E}">
        <p14:creationId xmlns:p14="http://schemas.microsoft.com/office/powerpoint/2010/main" val="261760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D25CE-A5CA-EFB4-A6ED-41C2681B693F}"/>
              </a:ext>
            </a:extLst>
          </p:cNvPr>
          <p:cNvPicPr>
            <a:picLocks noChangeAspect="1"/>
          </p:cNvPicPr>
          <p:nvPr/>
        </p:nvPicPr>
        <p:blipFill>
          <a:blip r:embed="rId2"/>
          <a:stretch>
            <a:fillRect/>
          </a:stretch>
        </p:blipFill>
        <p:spPr>
          <a:xfrm>
            <a:off x="212919" y="273157"/>
            <a:ext cx="2546069" cy="2140859"/>
          </a:xfrm>
          <a:prstGeom prst="rect">
            <a:avLst/>
          </a:prstGeom>
        </p:spPr>
      </p:pic>
      <p:pic>
        <p:nvPicPr>
          <p:cNvPr id="5" name="Picture 4">
            <a:extLst>
              <a:ext uri="{FF2B5EF4-FFF2-40B4-BE49-F238E27FC236}">
                <a16:creationId xmlns:a16="http://schemas.microsoft.com/office/drawing/2014/main" id="{727669A6-21E3-EC88-8CB6-8C3FBEA71E0B}"/>
              </a:ext>
            </a:extLst>
          </p:cNvPr>
          <p:cNvPicPr>
            <a:picLocks noChangeAspect="1"/>
          </p:cNvPicPr>
          <p:nvPr/>
        </p:nvPicPr>
        <p:blipFill>
          <a:blip r:embed="rId3"/>
          <a:stretch>
            <a:fillRect/>
          </a:stretch>
        </p:blipFill>
        <p:spPr>
          <a:xfrm>
            <a:off x="3148843" y="273156"/>
            <a:ext cx="2546069" cy="2877221"/>
          </a:xfrm>
          <a:prstGeom prst="rect">
            <a:avLst/>
          </a:prstGeom>
        </p:spPr>
      </p:pic>
      <p:sp>
        <p:nvSpPr>
          <p:cNvPr id="8" name="TextBox 7">
            <a:extLst>
              <a:ext uri="{FF2B5EF4-FFF2-40B4-BE49-F238E27FC236}">
                <a16:creationId xmlns:a16="http://schemas.microsoft.com/office/drawing/2014/main" id="{F4F7D941-51D8-7885-02CC-E05060D5D1D7}"/>
              </a:ext>
            </a:extLst>
          </p:cNvPr>
          <p:cNvSpPr txBox="1"/>
          <p:nvPr/>
        </p:nvSpPr>
        <p:spPr>
          <a:xfrm>
            <a:off x="3235507" y="3557016"/>
            <a:ext cx="3977640" cy="1200329"/>
          </a:xfrm>
          <a:prstGeom prst="rect">
            <a:avLst/>
          </a:prstGeom>
          <a:noFill/>
        </p:spPr>
        <p:txBody>
          <a:bodyPr wrap="square" rtlCol="0">
            <a:spAutoFit/>
          </a:bodyPr>
          <a:lstStyle/>
          <a:p>
            <a:r>
              <a:rPr lang="en-IN" dirty="0"/>
              <a:t>1,2 – block 1</a:t>
            </a:r>
          </a:p>
          <a:p>
            <a:r>
              <a:rPr lang="en-IN" dirty="0"/>
              <a:t>3 – block 2</a:t>
            </a:r>
          </a:p>
          <a:p>
            <a:r>
              <a:rPr lang="en-IN" dirty="0"/>
              <a:t>4,5,6,7,8 – block 3</a:t>
            </a:r>
          </a:p>
          <a:p>
            <a:r>
              <a:rPr lang="en-IN" dirty="0"/>
              <a:t>9 – block 4</a:t>
            </a:r>
          </a:p>
        </p:txBody>
      </p:sp>
      <p:pic>
        <p:nvPicPr>
          <p:cNvPr id="10" name="Picture 9">
            <a:extLst>
              <a:ext uri="{FF2B5EF4-FFF2-40B4-BE49-F238E27FC236}">
                <a16:creationId xmlns:a16="http://schemas.microsoft.com/office/drawing/2014/main" id="{EAC9A8DF-366F-F58B-6B89-3B9BB1CF343B}"/>
              </a:ext>
            </a:extLst>
          </p:cNvPr>
          <p:cNvPicPr>
            <a:picLocks noChangeAspect="1"/>
          </p:cNvPicPr>
          <p:nvPr/>
        </p:nvPicPr>
        <p:blipFill>
          <a:blip r:embed="rId4"/>
          <a:stretch>
            <a:fillRect/>
          </a:stretch>
        </p:blipFill>
        <p:spPr>
          <a:xfrm>
            <a:off x="6193095" y="1801368"/>
            <a:ext cx="2633985" cy="4215384"/>
          </a:xfrm>
          <a:prstGeom prst="rect">
            <a:avLst/>
          </a:prstGeom>
        </p:spPr>
      </p:pic>
      <p:pic>
        <p:nvPicPr>
          <p:cNvPr id="12" name="Picture 11">
            <a:extLst>
              <a:ext uri="{FF2B5EF4-FFF2-40B4-BE49-F238E27FC236}">
                <a16:creationId xmlns:a16="http://schemas.microsoft.com/office/drawing/2014/main" id="{ABC44DA5-74FF-8605-AC64-DE676739493A}"/>
              </a:ext>
            </a:extLst>
          </p:cNvPr>
          <p:cNvPicPr>
            <a:picLocks noChangeAspect="1"/>
          </p:cNvPicPr>
          <p:nvPr/>
        </p:nvPicPr>
        <p:blipFill>
          <a:blip r:embed="rId5"/>
          <a:stretch>
            <a:fillRect/>
          </a:stretch>
        </p:blipFill>
        <p:spPr>
          <a:xfrm>
            <a:off x="9576853" y="1909550"/>
            <a:ext cx="2200582" cy="3038899"/>
          </a:xfrm>
          <a:prstGeom prst="rect">
            <a:avLst/>
          </a:prstGeom>
        </p:spPr>
      </p:pic>
    </p:spTree>
    <p:extLst>
      <p:ext uri="{BB962C8B-B14F-4D97-AF65-F5344CB8AC3E}">
        <p14:creationId xmlns:p14="http://schemas.microsoft.com/office/powerpoint/2010/main" val="134872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79F61-8026-6A0E-9F05-FF1FB752DF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4EE7D2-B060-D284-1981-95E34B3AFFF5}"/>
              </a:ext>
            </a:extLst>
          </p:cNvPr>
          <p:cNvSpPr txBox="1"/>
          <p:nvPr/>
        </p:nvSpPr>
        <p:spPr>
          <a:xfrm>
            <a:off x="1464753" y="0"/>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BASIC FLOW CHART – In a C Program</a:t>
            </a:r>
          </a:p>
        </p:txBody>
      </p:sp>
      <p:sp>
        <p:nvSpPr>
          <p:cNvPr id="4" name="Rectangle 3">
            <a:extLst>
              <a:ext uri="{FF2B5EF4-FFF2-40B4-BE49-F238E27FC236}">
                <a16:creationId xmlns:a16="http://schemas.microsoft.com/office/drawing/2014/main" id="{7ADB749A-56AD-66E7-CD73-00571A4126F0}"/>
              </a:ext>
            </a:extLst>
          </p:cNvPr>
          <p:cNvSpPr/>
          <p:nvPr/>
        </p:nvSpPr>
        <p:spPr>
          <a:xfrm>
            <a:off x="534924" y="1810512"/>
            <a:ext cx="2139696" cy="1042416"/>
          </a:xfrm>
          <a:prstGeom prst="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Calibri" panose="020F0502020204030204" pitchFamily="34" charset="0"/>
                <a:ea typeface="Calibri" panose="020F0502020204030204" pitchFamily="34" charset="0"/>
                <a:cs typeface="Calibri" panose="020F0502020204030204" pitchFamily="34" charset="0"/>
              </a:rPr>
              <a:t>PREPROCESSOR</a:t>
            </a:r>
          </a:p>
        </p:txBody>
      </p:sp>
      <p:sp>
        <p:nvSpPr>
          <p:cNvPr id="5" name="Rectangle 4">
            <a:extLst>
              <a:ext uri="{FF2B5EF4-FFF2-40B4-BE49-F238E27FC236}">
                <a16:creationId xmlns:a16="http://schemas.microsoft.com/office/drawing/2014/main" id="{9861AF24-6747-92B9-6EBD-F7E5C74A7E14}"/>
              </a:ext>
            </a:extLst>
          </p:cNvPr>
          <p:cNvSpPr/>
          <p:nvPr/>
        </p:nvSpPr>
        <p:spPr>
          <a:xfrm>
            <a:off x="9460799" y="4014217"/>
            <a:ext cx="2139696" cy="1042416"/>
          </a:xfrm>
          <a:prstGeom prst="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Calibri" panose="020F0502020204030204" pitchFamily="34" charset="0"/>
                <a:ea typeface="Calibri" panose="020F0502020204030204" pitchFamily="34" charset="0"/>
                <a:cs typeface="Calibri" panose="020F0502020204030204" pitchFamily="34" charset="0"/>
              </a:rPr>
              <a:t>LINKER / LOADER</a:t>
            </a:r>
          </a:p>
        </p:txBody>
      </p:sp>
      <p:sp>
        <p:nvSpPr>
          <p:cNvPr id="6" name="Rectangle 5">
            <a:extLst>
              <a:ext uri="{FF2B5EF4-FFF2-40B4-BE49-F238E27FC236}">
                <a16:creationId xmlns:a16="http://schemas.microsoft.com/office/drawing/2014/main" id="{6D5266D5-F081-A181-A713-E3A8070BCE12}"/>
              </a:ext>
            </a:extLst>
          </p:cNvPr>
          <p:cNvSpPr/>
          <p:nvPr/>
        </p:nvSpPr>
        <p:spPr>
          <a:xfrm>
            <a:off x="9460799" y="1801368"/>
            <a:ext cx="2139696" cy="1042416"/>
          </a:xfrm>
          <a:prstGeom prst="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Calibri" panose="020F0502020204030204" pitchFamily="34" charset="0"/>
                <a:ea typeface="Calibri" panose="020F0502020204030204" pitchFamily="34" charset="0"/>
                <a:cs typeface="Calibri" panose="020F0502020204030204" pitchFamily="34" charset="0"/>
              </a:rPr>
              <a:t>ASSEMBLER</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7FE809E-3F5B-2A28-AE1D-DA14163B56AA}"/>
              </a:ext>
            </a:extLst>
          </p:cNvPr>
          <p:cNvSpPr/>
          <p:nvPr/>
        </p:nvSpPr>
        <p:spPr>
          <a:xfrm>
            <a:off x="5061205" y="1801368"/>
            <a:ext cx="2139696" cy="1042416"/>
          </a:xfrm>
          <a:prstGeom prst="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Calibri" panose="020F0502020204030204" pitchFamily="34" charset="0"/>
                <a:ea typeface="Calibri" panose="020F0502020204030204" pitchFamily="34" charset="0"/>
                <a:cs typeface="Calibri" panose="020F0502020204030204" pitchFamily="34" charset="0"/>
              </a:rPr>
              <a:t>COMPILER</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16277B1-8C24-B96A-416A-D3C57CEE47C4}"/>
              </a:ext>
            </a:extLst>
          </p:cNvPr>
          <p:cNvSpPr txBox="1"/>
          <p:nvPr/>
        </p:nvSpPr>
        <p:spPr>
          <a:xfrm>
            <a:off x="457200" y="737771"/>
            <a:ext cx="2295144"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 Program (High level Language)</a:t>
            </a:r>
          </a:p>
        </p:txBody>
      </p:sp>
      <p:cxnSp>
        <p:nvCxnSpPr>
          <p:cNvPr id="10" name="Straight Arrow Connector 9">
            <a:extLst>
              <a:ext uri="{FF2B5EF4-FFF2-40B4-BE49-F238E27FC236}">
                <a16:creationId xmlns:a16="http://schemas.microsoft.com/office/drawing/2014/main" id="{C87468FD-0175-1A1E-BAB3-2A14F78B268E}"/>
              </a:ext>
            </a:extLst>
          </p:cNvPr>
          <p:cNvCxnSpPr/>
          <p:nvPr/>
        </p:nvCxnSpPr>
        <p:spPr>
          <a:xfrm>
            <a:off x="1464753" y="1384102"/>
            <a:ext cx="0" cy="417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E3B82C-D6FF-FFBA-6128-C900D2B28CA7}"/>
              </a:ext>
            </a:extLst>
          </p:cNvPr>
          <p:cNvCxnSpPr>
            <a:stCxn id="4" idx="3"/>
            <a:endCxn id="7" idx="1"/>
          </p:cNvCxnSpPr>
          <p:nvPr/>
        </p:nvCxnSpPr>
        <p:spPr>
          <a:xfrm flipV="1">
            <a:off x="2674620" y="2322576"/>
            <a:ext cx="2386585" cy="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57FB7A-D21C-583D-3658-F7404B47BCB7}"/>
              </a:ext>
            </a:extLst>
          </p:cNvPr>
          <p:cNvSpPr txBox="1"/>
          <p:nvPr/>
        </p:nvSpPr>
        <p:spPr>
          <a:xfrm>
            <a:off x="2674624" y="1530173"/>
            <a:ext cx="2386581"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After handling preprocessor directives</a:t>
            </a:r>
          </a:p>
        </p:txBody>
      </p:sp>
      <p:cxnSp>
        <p:nvCxnSpPr>
          <p:cNvPr id="15" name="Straight Arrow Connector 14">
            <a:extLst>
              <a:ext uri="{FF2B5EF4-FFF2-40B4-BE49-F238E27FC236}">
                <a16:creationId xmlns:a16="http://schemas.microsoft.com/office/drawing/2014/main" id="{55231DCA-6534-CA11-961A-41880A11B54E}"/>
              </a:ext>
            </a:extLst>
          </p:cNvPr>
          <p:cNvCxnSpPr>
            <a:stCxn id="7" idx="3"/>
            <a:endCxn id="6" idx="1"/>
          </p:cNvCxnSpPr>
          <p:nvPr/>
        </p:nvCxnSpPr>
        <p:spPr>
          <a:xfrm>
            <a:off x="7200901" y="2322576"/>
            <a:ext cx="2259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A912B7-75F9-E1F0-8E67-329C55A5AF93}"/>
              </a:ext>
            </a:extLst>
          </p:cNvPr>
          <p:cNvSpPr txBox="1"/>
          <p:nvPr/>
        </p:nvSpPr>
        <p:spPr>
          <a:xfrm>
            <a:off x="7351776" y="1772990"/>
            <a:ext cx="1984248"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Assembly language</a:t>
            </a:r>
          </a:p>
        </p:txBody>
      </p:sp>
      <p:cxnSp>
        <p:nvCxnSpPr>
          <p:cNvPr id="18" name="Straight Arrow Connector 17">
            <a:extLst>
              <a:ext uri="{FF2B5EF4-FFF2-40B4-BE49-F238E27FC236}">
                <a16:creationId xmlns:a16="http://schemas.microsoft.com/office/drawing/2014/main" id="{BD53A323-106F-225E-598D-C0E4ADDE0869}"/>
              </a:ext>
            </a:extLst>
          </p:cNvPr>
          <p:cNvCxnSpPr>
            <a:stCxn id="6" idx="2"/>
            <a:endCxn id="5" idx="0"/>
          </p:cNvCxnSpPr>
          <p:nvPr/>
        </p:nvCxnSpPr>
        <p:spPr>
          <a:xfrm>
            <a:off x="10530647" y="2843784"/>
            <a:ext cx="0" cy="117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04EA845-DF8C-0533-15D0-ADEA68A4D39A}"/>
              </a:ext>
            </a:extLst>
          </p:cNvPr>
          <p:cNvSpPr txBox="1"/>
          <p:nvPr/>
        </p:nvSpPr>
        <p:spPr>
          <a:xfrm>
            <a:off x="8790048" y="3105835"/>
            <a:ext cx="1764790"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Relocatable machine code</a:t>
            </a:r>
          </a:p>
        </p:txBody>
      </p:sp>
      <p:cxnSp>
        <p:nvCxnSpPr>
          <p:cNvPr id="21" name="Straight Arrow Connector 20">
            <a:extLst>
              <a:ext uri="{FF2B5EF4-FFF2-40B4-BE49-F238E27FC236}">
                <a16:creationId xmlns:a16="http://schemas.microsoft.com/office/drawing/2014/main" id="{0FFBC4D4-7B28-A4E5-EABD-B639FC270EF1}"/>
              </a:ext>
            </a:extLst>
          </p:cNvPr>
          <p:cNvCxnSpPr>
            <a:stCxn id="5" idx="1"/>
          </p:cNvCxnSpPr>
          <p:nvPr/>
        </p:nvCxnSpPr>
        <p:spPr>
          <a:xfrm flipH="1">
            <a:off x="8065008" y="4535425"/>
            <a:ext cx="1395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7C06ED-AA3B-6A1D-5407-088590D3C3BC}"/>
              </a:ext>
            </a:extLst>
          </p:cNvPr>
          <p:cNvSpPr txBox="1"/>
          <p:nvPr/>
        </p:nvSpPr>
        <p:spPr>
          <a:xfrm>
            <a:off x="6581395" y="4073759"/>
            <a:ext cx="1483613" cy="923330"/>
          </a:xfrm>
          <a:prstGeom prst="rect">
            <a:avLst/>
          </a:prstGeom>
          <a:noFill/>
        </p:spPr>
        <p:txBody>
          <a:bodyPr wrap="square" rtlCol="0">
            <a:spAutoFit/>
          </a:bodyPr>
          <a:lstStyle/>
          <a:p>
            <a:pPr algn="ctr"/>
            <a:r>
              <a:rPr lang="en-IN" dirty="0"/>
              <a:t>Absolute machine code (.exe, .out)</a:t>
            </a:r>
          </a:p>
        </p:txBody>
      </p:sp>
    </p:spTree>
    <p:extLst>
      <p:ext uri="{BB962C8B-B14F-4D97-AF65-F5344CB8AC3E}">
        <p14:creationId xmlns:p14="http://schemas.microsoft.com/office/powerpoint/2010/main" val="4088872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BBC25-FD83-4926-7CC0-C4432500D1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23C1E0-5D14-64D1-0B4F-1EF9A4F65F78}"/>
              </a:ext>
            </a:extLst>
          </p:cNvPr>
          <p:cNvSpPr txBox="1"/>
          <p:nvPr/>
        </p:nvSpPr>
        <p:spPr>
          <a:xfrm>
            <a:off x="1464753" y="0"/>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PHASES OF A COMPILER</a:t>
            </a:r>
          </a:p>
        </p:txBody>
      </p:sp>
      <p:sp>
        <p:nvSpPr>
          <p:cNvPr id="3" name="Rectangle 2">
            <a:extLst>
              <a:ext uri="{FF2B5EF4-FFF2-40B4-BE49-F238E27FC236}">
                <a16:creationId xmlns:a16="http://schemas.microsoft.com/office/drawing/2014/main" id="{2BF1AEDE-B576-12CF-C949-C90E38123B3F}"/>
              </a:ext>
            </a:extLst>
          </p:cNvPr>
          <p:cNvSpPr/>
          <p:nvPr/>
        </p:nvSpPr>
        <p:spPr>
          <a:xfrm>
            <a:off x="633984" y="2401902"/>
            <a:ext cx="1892808" cy="86868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Lexical Analysis</a:t>
            </a:r>
          </a:p>
        </p:txBody>
      </p:sp>
      <p:sp>
        <p:nvSpPr>
          <p:cNvPr id="9" name="Rectangle 8">
            <a:extLst>
              <a:ext uri="{FF2B5EF4-FFF2-40B4-BE49-F238E27FC236}">
                <a16:creationId xmlns:a16="http://schemas.microsoft.com/office/drawing/2014/main" id="{4AA21ED9-1B04-3ED1-F2BF-3C8F0C68675A}"/>
              </a:ext>
            </a:extLst>
          </p:cNvPr>
          <p:cNvSpPr/>
          <p:nvPr/>
        </p:nvSpPr>
        <p:spPr>
          <a:xfrm>
            <a:off x="9340596" y="3698594"/>
            <a:ext cx="1892808" cy="86868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Intermediate Code Generation</a:t>
            </a:r>
          </a:p>
        </p:txBody>
      </p:sp>
      <p:sp>
        <p:nvSpPr>
          <p:cNvPr id="14" name="Rectangle 13">
            <a:extLst>
              <a:ext uri="{FF2B5EF4-FFF2-40B4-BE49-F238E27FC236}">
                <a16:creationId xmlns:a16="http://schemas.microsoft.com/office/drawing/2014/main" id="{C8BF6D01-DF03-B24C-ABCE-A158F42FACC9}"/>
              </a:ext>
            </a:extLst>
          </p:cNvPr>
          <p:cNvSpPr/>
          <p:nvPr/>
        </p:nvSpPr>
        <p:spPr>
          <a:xfrm>
            <a:off x="6900677" y="2401901"/>
            <a:ext cx="1892808" cy="86868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Semantic Analysis</a:t>
            </a:r>
          </a:p>
        </p:txBody>
      </p:sp>
      <p:sp>
        <p:nvSpPr>
          <p:cNvPr id="17" name="Rectangle 16">
            <a:extLst>
              <a:ext uri="{FF2B5EF4-FFF2-40B4-BE49-F238E27FC236}">
                <a16:creationId xmlns:a16="http://schemas.microsoft.com/office/drawing/2014/main" id="{6C8805F2-3C92-8A63-2E16-0923836FB293}"/>
              </a:ext>
            </a:extLst>
          </p:cNvPr>
          <p:cNvSpPr/>
          <p:nvPr/>
        </p:nvSpPr>
        <p:spPr>
          <a:xfrm>
            <a:off x="3622548" y="2401902"/>
            <a:ext cx="1892808" cy="86868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Syntax Analysis</a:t>
            </a:r>
          </a:p>
        </p:txBody>
      </p:sp>
      <p:sp>
        <p:nvSpPr>
          <p:cNvPr id="20" name="Rectangle 19">
            <a:extLst>
              <a:ext uri="{FF2B5EF4-FFF2-40B4-BE49-F238E27FC236}">
                <a16:creationId xmlns:a16="http://schemas.microsoft.com/office/drawing/2014/main" id="{F8951BA8-F01A-7300-5886-D2E56617DA46}"/>
              </a:ext>
            </a:extLst>
          </p:cNvPr>
          <p:cNvSpPr/>
          <p:nvPr/>
        </p:nvSpPr>
        <p:spPr>
          <a:xfrm>
            <a:off x="2118360" y="3693979"/>
            <a:ext cx="1892808" cy="86868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Target Code Generation</a:t>
            </a:r>
          </a:p>
        </p:txBody>
      </p:sp>
      <p:sp>
        <p:nvSpPr>
          <p:cNvPr id="24" name="TextBox 23">
            <a:extLst>
              <a:ext uri="{FF2B5EF4-FFF2-40B4-BE49-F238E27FC236}">
                <a16:creationId xmlns:a16="http://schemas.microsoft.com/office/drawing/2014/main" id="{E4C71F9A-E65B-67C3-71A6-53BB36231183}"/>
              </a:ext>
            </a:extLst>
          </p:cNvPr>
          <p:cNvSpPr txBox="1"/>
          <p:nvPr/>
        </p:nvSpPr>
        <p:spPr>
          <a:xfrm>
            <a:off x="800100" y="646331"/>
            <a:ext cx="1560576" cy="1200329"/>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 code after preprocessing (character stream)</a:t>
            </a:r>
          </a:p>
        </p:txBody>
      </p:sp>
      <p:cxnSp>
        <p:nvCxnSpPr>
          <p:cNvPr id="27" name="Straight Arrow Connector 26">
            <a:extLst>
              <a:ext uri="{FF2B5EF4-FFF2-40B4-BE49-F238E27FC236}">
                <a16:creationId xmlns:a16="http://schemas.microsoft.com/office/drawing/2014/main" id="{0A5CE472-7FDF-696E-DB2E-9347A8CE36AA}"/>
              </a:ext>
            </a:extLst>
          </p:cNvPr>
          <p:cNvCxnSpPr>
            <a:stCxn id="24" idx="2"/>
            <a:endCxn id="3" idx="0"/>
          </p:cNvCxnSpPr>
          <p:nvPr/>
        </p:nvCxnSpPr>
        <p:spPr>
          <a:xfrm>
            <a:off x="1580388" y="1846660"/>
            <a:ext cx="0" cy="555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7C03D8-99C7-8BE8-46BB-B45F854D6791}"/>
              </a:ext>
            </a:extLst>
          </p:cNvPr>
          <p:cNvSpPr/>
          <p:nvPr/>
        </p:nvSpPr>
        <p:spPr>
          <a:xfrm>
            <a:off x="5515356" y="3724467"/>
            <a:ext cx="2321052" cy="816933"/>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Code Optimisation on Intermediate code</a:t>
            </a:r>
          </a:p>
        </p:txBody>
      </p:sp>
      <p:cxnSp>
        <p:nvCxnSpPr>
          <p:cNvPr id="35" name="Straight Arrow Connector 34">
            <a:extLst>
              <a:ext uri="{FF2B5EF4-FFF2-40B4-BE49-F238E27FC236}">
                <a16:creationId xmlns:a16="http://schemas.microsoft.com/office/drawing/2014/main" id="{4A7455AA-0D5A-5987-AAE8-EDF35EE58178}"/>
              </a:ext>
            </a:extLst>
          </p:cNvPr>
          <p:cNvCxnSpPr>
            <a:stCxn id="3" idx="3"/>
            <a:endCxn id="17" idx="1"/>
          </p:cNvCxnSpPr>
          <p:nvPr/>
        </p:nvCxnSpPr>
        <p:spPr>
          <a:xfrm>
            <a:off x="2526792" y="2836242"/>
            <a:ext cx="1095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E3EADB7-1064-60DC-52C4-CC01B1E6B2D9}"/>
              </a:ext>
            </a:extLst>
          </p:cNvPr>
          <p:cNvSpPr txBox="1"/>
          <p:nvPr/>
        </p:nvSpPr>
        <p:spPr>
          <a:xfrm>
            <a:off x="2638807" y="2078736"/>
            <a:ext cx="871725"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Token stream</a:t>
            </a:r>
          </a:p>
        </p:txBody>
      </p:sp>
      <p:cxnSp>
        <p:nvCxnSpPr>
          <p:cNvPr id="40" name="Straight Arrow Connector 39">
            <a:extLst>
              <a:ext uri="{FF2B5EF4-FFF2-40B4-BE49-F238E27FC236}">
                <a16:creationId xmlns:a16="http://schemas.microsoft.com/office/drawing/2014/main" id="{41430778-8FB8-0E34-9374-1089A15AA965}"/>
              </a:ext>
            </a:extLst>
          </p:cNvPr>
          <p:cNvCxnSpPr>
            <a:stCxn id="17" idx="3"/>
            <a:endCxn id="14" idx="1"/>
          </p:cNvCxnSpPr>
          <p:nvPr/>
        </p:nvCxnSpPr>
        <p:spPr>
          <a:xfrm flipV="1">
            <a:off x="5515356" y="2836241"/>
            <a:ext cx="13853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D02DCBD-ECC4-68C6-AD4A-B9E318B2DB6F}"/>
              </a:ext>
            </a:extLst>
          </p:cNvPr>
          <p:cNvSpPr txBox="1"/>
          <p:nvPr/>
        </p:nvSpPr>
        <p:spPr>
          <a:xfrm>
            <a:off x="5627372" y="2413146"/>
            <a:ext cx="1161289"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Parse tree</a:t>
            </a:r>
          </a:p>
        </p:txBody>
      </p:sp>
      <p:cxnSp>
        <p:nvCxnSpPr>
          <p:cNvPr id="45" name="Connector: Elbow 44">
            <a:extLst>
              <a:ext uri="{FF2B5EF4-FFF2-40B4-BE49-F238E27FC236}">
                <a16:creationId xmlns:a16="http://schemas.microsoft.com/office/drawing/2014/main" id="{D05B2F11-9A46-219B-5F41-6CD5A63379BF}"/>
              </a:ext>
            </a:extLst>
          </p:cNvPr>
          <p:cNvCxnSpPr>
            <a:stCxn id="14" idx="3"/>
            <a:endCxn id="9" idx="0"/>
          </p:cNvCxnSpPr>
          <p:nvPr/>
        </p:nvCxnSpPr>
        <p:spPr>
          <a:xfrm>
            <a:off x="8793485" y="2836241"/>
            <a:ext cx="1493515" cy="8623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7973480-7568-181F-8556-5705F964D1AA}"/>
              </a:ext>
            </a:extLst>
          </p:cNvPr>
          <p:cNvSpPr txBox="1"/>
          <p:nvPr/>
        </p:nvSpPr>
        <p:spPr>
          <a:xfrm>
            <a:off x="8905501" y="2355735"/>
            <a:ext cx="2267712"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Annotated Parse Tree</a:t>
            </a:r>
          </a:p>
        </p:txBody>
      </p:sp>
      <p:cxnSp>
        <p:nvCxnSpPr>
          <p:cNvPr id="49" name="Straight Arrow Connector 48">
            <a:extLst>
              <a:ext uri="{FF2B5EF4-FFF2-40B4-BE49-F238E27FC236}">
                <a16:creationId xmlns:a16="http://schemas.microsoft.com/office/drawing/2014/main" id="{FF44C0CC-4DBA-3962-8F2A-10E1F54C24EF}"/>
              </a:ext>
            </a:extLst>
          </p:cNvPr>
          <p:cNvCxnSpPr>
            <a:stCxn id="9" idx="1"/>
            <a:endCxn id="29" idx="3"/>
          </p:cNvCxnSpPr>
          <p:nvPr/>
        </p:nvCxnSpPr>
        <p:spPr>
          <a:xfrm flipH="1">
            <a:off x="7836408" y="4132934"/>
            <a:ext cx="15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B639AFD-F9B9-A35D-C4BA-9EFBBBA77FAD}"/>
              </a:ext>
            </a:extLst>
          </p:cNvPr>
          <p:cNvSpPr txBox="1"/>
          <p:nvPr/>
        </p:nvSpPr>
        <p:spPr>
          <a:xfrm>
            <a:off x="7847081" y="4132934"/>
            <a:ext cx="1493515"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Intermediate code</a:t>
            </a:r>
          </a:p>
        </p:txBody>
      </p:sp>
      <p:cxnSp>
        <p:nvCxnSpPr>
          <p:cNvPr id="53" name="Straight Arrow Connector 52">
            <a:extLst>
              <a:ext uri="{FF2B5EF4-FFF2-40B4-BE49-F238E27FC236}">
                <a16:creationId xmlns:a16="http://schemas.microsoft.com/office/drawing/2014/main" id="{97A48927-BB3D-5BA2-8827-816EC19A4890}"/>
              </a:ext>
            </a:extLst>
          </p:cNvPr>
          <p:cNvCxnSpPr>
            <a:stCxn id="29" idx="1"/>
            <a:endCxn id="20" idx="3"/>
          </p:cNvCxnSpPr>
          <p:nvPr/>
        </p:nvCxnSpPr>
        <p:spPr>
          <a:xfrm flipH="1" flipV="1">
            <a:off x="4011168" y="4128319"/>
            <a:ext cx="1504188" cy="4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BE3253-29D3-FD77-3728-3252B36088F7}"/>
              </a:ext>
            </a:extLst>
          </p:cNvPr>
          <p:cNvSpPr txBox="1"/>
          <p:nvPr/>
        </p:nvSpPr>
        <p:spPr>
          <a:xfrm>
            <a:off x="4011168" y="4128318"/>
            <a:ext cx="1493515"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Intermediate code</a:t>
            </a:r>
          </a:p>
        </p:txBody>
      </p:sp>
      <p:sp>
        <p:nvSpPr>
          <p:cNvPr id="60" name="TextBox 59">
            <a:extLst>
              <a:ext uri="{FF2B5EF4-FFF2-40B4-BE49-F238E27FC236}">
                <a16:creationId xmlns:a16="http://schemas.microsoft.com/office/drawing/2014/main" id="{50668674-6B36-8D92-709A-FEE31F3EAAD2}"/>
              </a:ext>
            </a:extLst>
          </p:cNvPr>
          <p:cNvSpPr txBox="1"/>
          <p:nvPr/>
        </p:nvSpPr>
        <p:spPr>
          <a:xfrm>
            <a:off x="210313" y="3809744"/>
            <a:ext cx="1216152"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Assembly code</a:t>
            </a:r>
          </a:p>
        </p:txBody>
      </p:sp>
      <p:cxnSp>
        <p:nvCxnSpPr>
          <p:cNvPr id="62" name="Straight Arrow Connector 61">
            <a:extLst>
              <a:ext uri="{FF2B5EF4-FFF2-40B4-BE49-F238E27FC236}">
                <a16:creationId xmlns:a16="http://schemas.microsoft.com/office/drawing/2014/main" id="{4780B229-DFD2-C58B-79CC-0F2987B30DDE}"/>
              </a:ext>
            </a:extLst>
          </p:cNvPr>
          <p:cNvCxnSpPr>
            <a:cxnSpLocks/>
          </p:cNvCxnSpPr>
          <p:nvPr/>
        </p:nvCxnSpPr>
        <p:spPr>
          <a:xfrm flipH="1">
            <a:off x="1363979" y="4128318"/>
            <a:ext cx="754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855B7B-7034-7066-DCFF-6D4281DC95D6}"/>
              </a:ext>
            </a:extLst>
          </p:cNvPr>
          <p:cNvCxnSpPr/>
          <p:nvPr/>
        </p:nvCxnSpPr>
        <p:spPr>
          <a:xfrm>
            <a:off x="192024" y="2078736"/>
            <a:ext cx="1132941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EE1665DB-DCC9-E108-2683-91432C76242D}"/>
              </a:ext>
            </a:extLst>
          </p:cNvPr>
          <p:cNvCxnSpPr/>
          <p:nvPr/>
        </p:nvCxnSpPr>
        <p:spPr>
          <a:xfrm>
            <a:off x="210313" y="5230368"/>
            <a:ext cx="11329416" cy="0"/>
          </a:xfrm>
          <a:prstGeom prst="line">
            <a:avLst/>
          </a:prstGeom>
          <a:ln w="28575"/>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B9C97F33-91A9-6A28-88C4-06BF64838708}"/>
              </a:ext>
            </a:extLst>
          </p:cNvPr>
          <p:cNvSpPr/>
          <p:nvPr/>
        </p:nvSpPr>
        <p:spPr>
          <a:xfrm>
            <a:off x="4319020" y="5944983"/>
            <a:ext cx="3019040" cy="38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Error Handler</a:t>
            </a:r>
          </a:p>
        </p:txBody>
      </p:sp>
      <p:sp>
        <p:nvSpPr>
          <p:cNvPr id="76" name="Rectangle 75">
            <a:extLst>
              <a:ext uri="{FF2B5EF4-FFF2-40B4-BE49-F238E27FC236}">
                <a16:creationId xmlns:a16="http://schemas.microsoft.com/office/drawing/2014/main" id="{9675C464-F20E-8126-1B52-EF783EA08256}"/>
              </a:ext>
            </a:extLst>
          </p:cNvPr>
          <p:cNvSpPr/>
          <p:nvPr/>
        </p:nvSpPr>
        <p:spPr>
          <a:xfrm>
            <a:off x="4405888" y="999101"/>
            <a:ext cx="3019040" cy="38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Symbol Table</a:t>
            </a:r>
          </a:p>
        </p:txBody>
      </p:sp>
      <p:cxnSp>
        <p:nvCxnSpPr>
          <p:cNvPr id="78" name="Straight Arrow Connector 77">
            <a:extLst>
              <a:ext uri="{FF2B5EF4-FFF2-40B4-BE49-F238E27FC236}">
                <a16:creationId xmlns:a16="http://schemas.microsoft.com/office/drawing/2014/main" id="{3583440D-D34F-21C2-DE5A-4BBFBAC6B842}"/>
              </a:ext>
            </a:extLst>
          </p:cNvPr>
          <p:cNvCxnSpPr>
            <a:cxnSpLocks/>
            <a:stCxn id="76" idx="2"/>
          </p:cNvCxnSpPr>
          <p:nvPr/>
        </p:nvCxnSpPr>
        <p:spPr>
          <a:xfrm>
            <a:off x="5915408" y="1381920"/>
            <a:ext cx="0" cy="717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D082FC-B7D3-952A-83BB-AE7D0769B0E5}"/>
              </a:ext>
            </a:extLst>
          </p:cNvPr>
          <p:cNvCxnSpPr>
            <a:cxnSpLocks/>
          </p:cNvCxnSpPr>
          <p:nvPr/>
        </p:nvCxnSpPr>
        <p:spPr>
          <a:xfrm>
            <a:off x="5828540" y="5230368"/>
            <a:ext cx="0" cy="717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A6CE21-5156-4299-1664-5A1440FF886A}"/>
              </a:ext>
            </a:extLst>
          </p:cNvPr>
          <p:cNvCxnSpPr/>
          <p:nvPr/>
        </p:nvCxnSpPr>
        <p:spPr>
          <a:xfrm>
            <a:off x="192024" y="2078736"/>
            <a:ext cx="18289" cy="3151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F6F9AB-6A92-9E71-2396-45C4517C9899}"/>
              </a:ext>
            </a:extLst>
          </p:cNvPr>
          <p:cNvCxnSpPr/>
          <p:nvPr/>
        </p:nvCxnSpPr>
        <p:spPr>
          <a:xfrm>
            <a:off x="11530584" y="2078736"/>
            <a:ext cx="18289" cy="3151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31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9A44D-2733-9C10-A56C-13E4DB1174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3DD587-14E0-0618-F15D-C272CFFB91CC}"/>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ERROR HANDLER</a:t>
            </a:r>
          </a:p>
        </p:txBody>
      </p:sp>
      <p:sp>
        <p:nvSpPr>
          <p:cNvPr id="5" name="TextBox 4">
            <a:extLst>
              <a:ext uri="{FF2B5EF4-FFF2-40B4-BE49-F238E27FC236}">
                <a16:creationId xmlns:a16="http://schemas.microsoft.com/office/drawing/2014/main" id="{53C2CF39-5015-62F1-9F26-C74469A64149}"/>
              </a:ext>
            </a:extLst>
          </p:cNvPr>
          <p:cNvSpPr txBox="1"/>
          <p:nvPr/>
        </p:nvSpPr>
        <p:spPr>
          <a:xfrm>
            <a:off x="1894331" y="1859339"/>
            <a:ext cx="8403336" cy="313932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Error handler is responsible to continue the compilation process even if any error occurs at any phase (1, 2 or 3). After phase 3 if the error handler object is empty, then the source code is free of error and it can be converted into target code. If the error handler object is not empty, the compilation process is terminated and the errors are displayed.</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There are three types of compilation errors:</a:t>
            </a: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Lexical Error</a:t>
            </a: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Syntax Error</a:t>
            </a:r>
          </a:p>
          <a:p>
            <a:pPr marL="285750" indent="-285750">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Semantic Error</a:t>
            </a:r>
          </a:p>
          <a:p>
            <a:pPr marL="285750" indent="-285750">
              <a:buFont typeface="Arial" panose="020B0604020202020204" pitchFamily="34" charset="0"/>
              <a:buChar char="•"/>
            </a:pPr>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However, runtime errors cannot be handled by compiler.</a:t>
            </a:r>
          </a:p>
        </p:txBody>
      </p:sp>
    </p:spTree>
    <p:extLst>
      <p:ext uri="{BB962C8B-B14F-4D97-AF65-F5344CB8AC3E}">
        <p14:creationId xmlns:p14="http://schemas.microsoft.com/office/powerpoint/2010/main" val="276544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B79FD8-9269-26AE-38EC-CB510036A0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950C61-1D08-9B38-8C84-3FC0CAD6AA80}"/>
              </a:ext>
            </a:extLst>
          </p:cNvPr>
          <p:cNvSpPr txBox="1"/>
          <p:nvPr/>
        </p:nvSpPr>
        <p:spPr>
          <a:xfrm>
            <a:off x="2379821" y="0"/>
            <a:ext cx="7432358"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PASSES</a:t>
            </a:r>
          </a:p>
        </p:txBody>
      </p:sp>
      <p:sp>
        <p:nvSpPr>
          <p:cNvPr id="3" name="TextBox 2">
            <a:extLst>
              <a:ext uri="{FF2B5EF4-FFF2-40B4-BE49-F238E27FC236}">
                <a16:creationId xmlns:a16="http://schemas.microsoft.com/office/drawing/2014/main" id="{52C5A930-3E78-8FAC-CF87-DB9ACC190806}"/>
              </a:ext>
            </a:extLst>
          </p:cNvPr>
          <p:cNvSpPr txBox="1"/>
          <p:nvPr/>
        </p:nvSpPr>
        <p:spPr>
          <a:xfrm>
            <a:off x="348996" y="646331"/>
            <a:ext cx="11494008" cy="618630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Pass refers to the traversal of a compiler through the entire program.</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There are two types of compilers: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Single-Pass Compiler</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Multi-Pass Compiler</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Single-Pass Compiler:</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One-Time Processing – Reads and processes the source code in a single pass, translating it directly into assembly code.</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Speed Advantage due to single traversal of source code</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Memory efficient as it does not store extensive intermediate state information</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Optimization limitations</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Best for simple languages</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Example: Early FORTRAN compilers</a:t>
            </a:r>
          </a:p>
          <a:p>
            <a:pPr marL="285750" indent="-285750">
              <a:buFont typeface="Wingdings" panose="05000000000000000000" pitchFamily="2" charset="2"/>
              <a:buChar char="ü"/>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Multi-Pass Compiler:</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Multiple scans of source code</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Advanced Optimizations</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Context Awareness: Deeper understanding of the program’s context which allows for more sophisticated error checking and optimization.</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Memory usage: More than single-pass compilers as they need to maintain intermediate representations of the source code between passes.</a:t>
            </a:r>
          </a:p>
          <a:p>
            <a:pPr marL="285750" indent="-285750">
              <a:buFont typeface="Wingdings" panose="05000000000000000000" pitchFamily="2" charset="2"/>
              <a:buChar char="ü"/>
            </a:pPr>
            <a:r>
              <a:rPr lang="en-US" dirty="0">
                <a:latin typeface="Calibri" panose="020F0502020204030204" pitchFamily="34" charset="0"/>
                <a:ea typeface="Calibri" panose="020F0502020204030204" pitchFamily="34" charset="0"/>
                <a:cs typeface="Calibri" panose="020F0502020204030204" pitchFamily="34" charset="0"/>
              </a:rPr>
              <a:t>Example: GCC</a:t>
            </a:r>
          </a:p>
        </p:txBody>
      </p:sp>
    </p:spTree>
    <p:extLst>
      <p:ext uri="{BB962C8B-B14F-4D97-AF65-F5344CB8AC3E}">
        <p14:creationId xmlns:p14="http://schemas.microsoft.com/office/powerpoint/2010/main" val="175434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EB53E-8E9A-0B01-5467-A876ED2F38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F36A8F-1411-98CF-04D2-673EC5DB434E}"/>
              </a:ext>
            </a:extLst>
          </p:cNvPr>
          <p:cNvSpPr txBox="1"/>
          <p:nvPr/>
        </p:nvSpPr>
        <p:spPr>
          <a:xfrm>
            <a:off x="2379821" y="0"/>
            <a:ext cx="7432358"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BOOTSTRAPPING</a:t>
            </a:r>
          </a:p>
        </p:txBody>
      </p:sp>
      <p:sp>
        <p:nvSpPr>
          <p:cNvPr id="3" name="TextBox 2">
            <a:extLst>
              <a:ext uri="{FF2B5EF4-FFF2-40B4-BE49-F238E27FC236}">
                <a16:creationId xmlns:a16="http://schemas.microsoft.com/office/drawing/2014/main" id="{AB1BAB1E-BB81-F1CB-82BA-D4F0680F9C38}"/>
              </a:ext>
            </a:extLst>
          </p:cNvPr>
          <p:cNvSpPr txBox="1"/>
          <p:nvPr/>
        </p:nvSpPr>
        <p:spPr>
          <a:xfrm>
            <a:off x="1040130" y="1443841"/>
            <a:ext cx="10111740" cy="397031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Initially, compilers were written in assembly language or a low-level language specific to the hardware. As programming languages evolved, the need for writing compilers in a higher-level language became evident.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Thus, bootstrapping emerged which refers to writing a compiler in the same language it intends to compile.</a:t>
            </a:r>
          </a:p>
          <a:p>
            <a:r>
              <a:rPr lang="en-US" dirty="0">
                <a:latin typeface="Calibri" panose="020F0502020204030204" pitchFamily="34" charset="0"/>
                <a:ea typeface="Calibri" panose="020F0502020204030204" pitchFamily="34" charset="0"/>
                <a:cs typeface="Calibri" panose="020F0502020204030204" pitchFamily="34" charset="0"/>
              </a:rPr>
              <a:t>A simple compiler is first written in a low-level language. This is often termed as the bootstrap compiler. The compiler is then rewritten in its own higher-level language and compiled using the bootstrap compiler. This process can be iterated, with each new version of the compiler used to compile its next version.</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Advantages: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Ensures that the compiler is compatible with the language it is designed to compile, thus it is better able to understand and interpret the syntax and semantics of the language.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Greater control over the optimization and code generation process.</a:t>
            </a:r>
          </a:p>
        </p:txBody>
      </p:sp>
    </p:spTree>
    <p:extLst>
      <p:ext uri="{BB962C8B-B14F-4D97-AF65-F5344CB8AC3E}">
        <p14:creationId xmlns:p14="http://schemas.microsoft.com/office/powerpoint/2010/main" val="959754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BAA9-2577-92E4-81BD-535B9FB97D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FDA394-7101-CB5E-EBF1-EB896BF34CBD}"/>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LEXICAL ANALYSIS</a:t>
            </a:r>
          </a:p>
        </p:txBody>
      </p:sp>
      <p:sp>
        <p:nvSpPr>
          <p:cNvPr id="3" name="TextBox 2">
            <a:extLst>
              <a:ext uri="{FF2B5EF4-FFF2-40B4-BE49-F238E27FC236}">
                <a16:creationId xmlns:a16="http://schemas.microsoft.com/office/drawing/2014/main" id="{FCF3CFAB-AC45-BE10-0375-162439D9D417}"/>
              </a:ext>
            </a:extLst>
          </p:cNvPr>
          <p:cNvSpPr txBox="1"/>
          <p:nvPr/>
        </p:nvSpPr>
        <p:spPr>
          <a:xfrm>
            <a:off x="1117091" y="734306"/>
            <a:ext cx="9957816"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lexical analyzer takes the C program (stream of characters) as input, scans every character of the program and groups characters into lexemes to produce the token stream.</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First phase to communicate with the symbol table which is generated in this phase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Besides tokenizing, the lexical analyzer also removes whitespaces (spaces, tabs, newlines), ignores comments (starting with //), and reports lexical errors to the error handler (like illegal characters: @, # etc. in variable names).</a:t>
            </a:r>
          </a:p>
        </p:txBody>
      </p:sp>
      <p:sp>
        <p:nvSpPr>
          <p:cNvPr id="6" name="TextBox 5">
            <a:extLst>
              <a:ext uri="{FF2B5EF4-FFF2-40B4-BE49-F238E27FC236}">
                <a16:creationId xmlns:a16="http://schemas.microsoft.com/office/drawing/2014/main" id="{BEEEC546-9EAD-8BAC-DE98-0E35E1EE0AD9}"/>
              </a:ext>
            </a:extLst>
          </p:cNvPr>
          <p:cNvSpPr txBox="1"/>
          <p:nvPr/>
        </p:nvSpPr>
        <p:spPr>
          <a:xfrm>
            <a:off x="1117091" y="3134963"/>
            <a:ext cx="1324357"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Example:</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int x = 5 + y;</a:t>
            </a:r>
          </a:p>
        </p:txBody>
      </p:sp>
      <p:graphicFrame>
        <p:nvGraphicFramePr>
          <p:cNvPr id="8" name="Table 7">
            <a:extLst>
              <a:ext uri="{FF2B5EF4-FFF2-40B4-BE49-F238E27FC236}">
                <a16:creationId xmlns:a16="http://schemas.microsoft.com/office/drawing/2014/main" id="{1214EB02-110F-C51A-D1C9-59390223A214}"/>
              </a:ext>
            </a:extLst>
          </p:cNvPr>
          <p:cNvGraphicFramePr>
            <a:graphicFrameLocks noGrp="1"/>
          </p:cNvGraphicFramePr>
          <p:nvPr/>
        </p:nvGraphicFramePr>
        <p:xfrm>
          <a:off x="3458971" y="2813642"/>
          <a:ext cx="5274056" cy="2966720"/>
        </p:xfrm>
        <a:graphic>
          <a:graphicData uri="http://schemas.openxmlformats.org/drawingml/2006/table">
            <a:tbl>
              <a:tblPr firstRow="1" bandRow="1">
                <a:tableStyleId>{912C8C85-51F0-491E-9774-3900AFEF0FD7}</a:tableStyleId>
              </a:tblPr>
              <a:tblGrid>
                <a:gridCol w="2637028">
                  <a:extLst>
                    <a:ext uri="{9D8B030D-6E8A-4147-A177-3AD203B41FA5}">
                      <a16:colId xmlns:a16="http://schemas.microsoft.com/office/drawing/2014/main" val="2880539224"/>
                    </a:ext>
                  </a:extLst>
                </a:gridCol>
                <a:gridCol w="2637028">
                  <a:extLst>
                    <a:ext uri="{9D8B030D-6E8A-4147-A177-3AD203B41FA5}">
                      <a16:colId xmlns:a16="http://schemas.microsoft.com/office/drawing/2014/main" val="3549928110"/>
                    </a:ext>
                  </a:extLst>
                </a:gridCol>
              </a:tblGrid>
              <a:tr h="370840">
                <a:tc>
                  <a:txBody>
                    <a:bodyPr/>
                    <a:lstStyle/>
                    <a:p>
                      <a:pPr algn="ctr"/>
                      <a:r>
                        <a:rPr lang="en-IN" dirty="0"/>
                        <a:t>Lexemes</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Tokens</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82319431"/>
                  </a:ext>
                </a:extLst>
              </a:tr>
              <a:tr h="370840">
                <a:tc>
                  <a:txBody>
                    <a:bodyPr/>
                    <a:lstStyle/>
                    <a:p>
                      <a:pPr algn="ctr"/>
                      <a:r>
                        <a:rPr lang="en-IN" dirty="0"/>
                        <a:t>int</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Keyword</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66414626"/>
                  </a:ext>
                </a:extLst>
              </a:tr>
              <a:tr h="370840">
                <a:tc>
                  <a:txBody>
                    <a:bodyPr/>
                    <a:lstStyle/>
                    <a:p>
                      <a:pPr algn="ctr"/>
                      <a:r>
                        <a:rPr lang="en-IN" dirty="0"/>
                        <a:t>x</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Identifier</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0740277"/>
                  </a:ext>
                </a:extLst>
              </a:tr>
              <a:tr h="370840">
                <a:tc>
                  <a:txBody>
                    <a:bodyPr/>
                    <a:lstStyle/>
                    <a:p>
                      <a:pPr algn="ctr"/>
                      <a:r>
                        <a:rPr lang="en-IN" dirty="0"/>
                        <a:t>=</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Operator</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4160895"/>
                  </a:ext>
                </a:extLst>
              </a:tr>
              <a:tr h="370840">
                <a:tc>
                  <a:txBody>
                    <a:bodyPr/>
                    <a:lstStyle/>
                    <a:p>
                      <a:pPr algn="ctr"/>
                      <a:r>
                        <a:rPr lang="en-IN" dirty="0"/>
                        <a:t>5</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Literal </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4576141"/>
                  </a:ext>
                </a:extLst>
              </a:tr>
              <a:tr h="370840">
                <a:tc>
                  <a:txBody>
                    <a:bodyPr/>
                    <a:lstStyle/>
                    <a:p>
                      <a:pPr algn="ctr"/>
                      <a:r>
                        <a:rPr lang="en-IN" dirty="0"/>
                        <a:t>+</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Operator</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86099630"/>
                  </a:ext>
                </a:extLst>
              </a:tr>
              <a:tr h="370840">
                <a:tc>
                  <a:txBody>
                    <a:bodyPr/>
                    <a:lstStyle/>
                    <a:p>
                      <a:pPr algn="ctr"/>
                      <a:r>
                        <a:rPr lang="en-IN" dirty="0"/>
                        <a:t>y</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Identifier</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55069211"/>
                  </a:ext>
                </a:extLst>
              </a:tr>
              <a:tr h="370840">
                <a:tc>
                  <a:txBody>
                    <a:bodyPr/>
                    <a:lstStyle/>
                    <a:p>
                      <a:pPr algn="ctr"/>
                      <a:r>
                        <a:rPr lang="en-IN" dirty="0"/>
                        <a:t>;</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t>Separator</a:t>
                      </a:r>
                      <a:endParaRPr lang="en-IN"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22546171"/>
                  </a:ext>
                </a:extLst>
              </a:tr>
            </a:tbl>
          </a:graphicData>
        </a:graphic>
      </p:graphicFrame>
      <p:sp>
        <p:nvSpPr>
          <p:cNvPr id="9" name="TextBox 8">
            <a:extLst>
              <a:ext uri="{FF2B5EF4-FFF2-40B4-BE49-F238E27FC236}">
                <a16:creationId xmlns:a16="http://schemas.microsoft.com/office/drawing/2014/main" id="{42728C23-B131-FA2C-A34B-E0AADBDF746C}"/>
              </a:ext>
            </a:extLst>
          </p:cNvPr>
          <p:cNvSpPr txBox="1"/>
          <p:nvPr/>
        </p:nvSpPr>
        <p:spPr>
          <a:xfrm>
            <a:off x="365760" y="6103527"/>
            <a:ext cx="4343400"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3">
                    <a:lumMod val="20000"/>
                    <a:lumOff val="80000"/>
                  </a:schemeClr>
                </a:solidFill>
                <a:latin typeface="Calibri" panose="020F0502020204030204" pitchFamily="34" charset="0"/>
                <a:ea typeface="Calibri" panose="020F0502020204030204" pitchFamily="34" charset="0"/>
                <a:cs typeface="Calibri" panose="020F0502020204030204" pitchFamily="34" charset="0"/>
              </a:rPr>
              <a:t>int 1abc;		</a:t>
            </a:r>
            <a:r>
              <a:rPr lang="en-IN" dirty="0">
                <a:solidFill>
                  <a:schemeClr val="accent3">
                    <a:lumMod val="20000"/>
                    <a:lumOff val="80000"/>
                  </a:scheme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invalid sequence</a:t>
            </a:r>
          </a:p>
          <a:p>
            <a:pPr marL="285750" indent="-285750">
              <a:buFont typeface="Arial" panose="020B0604020202020204" pitchFamily="34" charset="0"/>
              <a:buChar char="•"/>
            </a:pPr>
            <a:r>
              <a:rPr lang="en-IN" dirty="0">
                <a:solidFill>
                  <a:schemeClr val="accent3">
                    <a:lumMod val="20000"/>
                    <a:lumOff val="80000"/>
                  </a:scheme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char ch = ‘a;		end quote missing</a:t>
            </a:r>
          </a:p>
        </p:txBody>
      </p:sp>
      <p:sp>
        <p:nvSpPr>
          <p:cNvPr id="10" name="TextBox 9">
            <a:extLst>
              <a:ext uri="{FF2B5EF4-FFF2-40B4-BE49-F238E27FC236}">
                <a16:creationId xmlns:a16="http://schemas.microsoft.com/office/drawing/2014/main" id="{63FB684E-B23B-3FA1-A79D-EDD8B48A601B}"/>
              </a:ext>
            </a:extLst>
          </p:cNvPr>
          <p:cNvSpPr txBox="1"/>
          <p:nvPr/>
        </p:nvSpPr>
        <p:spPr>
          <a:xfrm>
            <a:off x="5760720" y="6242026"/>
            <a:ext cx="1426464" cy="369332"/>
          </a:xfrm>
          <a:prstGeom prst="rect">
            <a:avLst/>
          </a:prstGeom>
          <a:noFill/>
        </p:spPr>
        <p:txBody>
          <a:bodyPr wrap="square" rtlCol="0">
            <a:spAutoFit/>
          </a:bodyPr>
          <a:lstStyle/>
          <a:p>
            <a:r>
              <a:rPr lang="en-IN" dirty="0">
                <a:solidFill>
                  <a:schemeClr val="accent3">
                    <a:lumMod val="20000"/>
                    <a:lumOff val="80000"/>
                  </a:schemeClr>
                </a:solidFill>
                <a:latin typeface="Calibri" panose="020F0502020204030204" pitchFamily="34" charset="0"/>
                <a:ea typeface="Calibri" panose="020F0502020204030204" pitchFamily="34" charset="0"/>
                <a:cs typeface="Calibri" panose="020F0502020204030204" pitchFamily="34" charset="0"/>
              </a:rPr>
              <a:t>Lexical Errors</a:t>
            </a:r>
          </a:p>
        </p:txBody>
      </p:sp>
      <p:cxnSp>
        <p:nvCxnSpPr>
          <p:cNvPr id="12" name="Straight Arrow Connector 11">
            <a:extLst>
              <a:ext uri="{FF2B5EF4-FFF2-40B4-BE49-F238E27FC236}">
                <a16:creationId xmlns:a16="http://schemas.microsoft.com/office/drawing/2014/main" id="{AC7E2AED-C3CA-C30E-2305-111954F5EE95}"/>
              </a:ext>
            </a:extLst>
          </p:cNvPr>
          <p:cNvCxnSpPr>
            <a:stCxn id="9" idx="3"/>
            <a:endCxn id="10" idx="1"/>
          </p:cNvCxnSpPr>
          <p:nvPr/>
        </p:nvCxnSpPr>
        <p:spPr>
          <a:xfrm flipV="1">
            <a:off x="4709160" y="6426692"/>
            <a:ext cx="1051560" cy="1"/>
          </a:xfrm>
          <a:prstGeom prst="straightConnector1">
            <a:avLst/>
          </a:prstGeom>
          <a:ln w="2857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3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07C52-21AD-B700-16E8-B29B9998D5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E070C5-B69E-E7C3-062A-B8FFAD50808C}"/>
              </a:ext>
            </a:extLst>
          </p:cNvPr>
          <p:cNvSpPr txBox="1"/>
          <p:nvPr/>
        </p:nvSpPr>
        <p:spPr>
          <a:xfrm>
            <a:off x="1464754" y="87975"/>
            <a:ext cx="9262491" cy="646331"/>
          </a:xfrm>
          <a:prstGeom prst="rect">
            <a:avLst/>
          </a:prstGeom>
          <a:noFill/>
        </p:spPr>
        <p:txBody>
          <a:bodyPr wrap="square" rtlCol="0">
            <a:spAutoFit/>
          </a:bodyPr>
          <a:lstStyle/>
          <a:p>
            <a:pPr algn="ctr"/>
            <a:r>
              <a:rPr lang="en-IN" sz="3600" u="sng" dirty="0">
                <a:latin typeface="Calibri" panose="020F0502020204030204" pitchFamily="34" charset="0"/>
                <a:ea typeface="Calibri" panose="020F0502020204030204" pitchFamily="34" charset="0"/>
                <a:cs typeface="Calibri" panose="020F0502020204030204" pitchFamily="34" charset="0"/>
              </a:rPr>
              <a:t>LEXICAL ANALYSIS</a:t>
            </a:r>
          </a:p>
        </p:txBody>
      </p:sp>
      <p:pic>
        <p:nvPicPr>
          <p:cNvPr id="4" name="Picture 3">
            <a:extLst>
              <a:ext uri="{FF2B5EF4-FFF2-40B4-BE49-F238E27FC236}">
                <a16:creationId xmlns:a16="http://schemas.microsoft.com/office/drawing/2014/main" id="{7E6DF07D-CDD6-68BC-4432-97BBCF2C9EED}"/>
              </a:ext>
            </a:extLst>
          </p:cNvPr>
          <p:cNvPicPr>
            <a:picLocks noChangeAspect="1"/>
          </p:cNvPicPr>
          <p:nvPr/>
        </p:nvPicPr>
        <p:blipFill>
          <a:blip r:embed="rId2"/>
          <a:stretch>
            <a:fillRect/>
          </a:stretch>
        </p:blipFill>
        <p:spPr>
          <a:xfrm>
            <a:off x="516839" y="1538184"/>
            <a:ext cx="11158321" cy="3781631"/>
          </a:xfrm>
          <a:prstGeom prst="rect">
            <a:avLst/>
          </a:prstGeom>
        </p:spPr>
      </p:pic>
    </p:spTree>
    <p:extLst>
      <p:ext uri="{BB962C8B-B14F-4D97-AF65-F5344CB8AC3E}">
        <p14:creationId xmlns:p14="http://schemas.microsoft.com/office/powerpoint/2010/main" val="168605456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Wisp</Template>
  <TotalTime>4153</TotalTime>
  <Words>2522</Words>
  <Application>Microsoft Office PowerPoint</Application>
  <PresentationFormat>Widescreen</PresentationFormat>
  <Paragraphs>242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Gill Sans MT</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Ishika Bhuin</dc:creator>
  <cp:lastModifiedBy>Ishika Bhuin</cp:lastModifiedBy>
  <cp:revision>11</cp:revision>
  <dcterms:created xsi:type="dcterms:W3CDTF">2025-04-01T18:33:36Z</dcterms:created>
  <dcterms:modified xsi:type="dcterms:W3CDTF">2025-04-15T12:55:32Z</dcterms:modified>
</cp:coreProperties>
</file>